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12192000"/>
  <p:notesSz cx="6858000" cy="9144000"/>
  <p:embeddedFontLst>
    <p:embeddedFont>
      <p:font typeface="Nunito SemiBold"/>
      <p:regular r:id="rId51"/>
      <p:bold r:id="rId52"/>
      <p:italic r:id="rId53"/>
      <p:boldItalic r:id="rId54"/>
    </p:embeddedFont>
    <p:embeddedFont>
      <p:font typeface="Nunito"/>
      <p:regular r:id="rId55"/>
      <p:bold r:id="rId56"/>
      <p:italic r:id="rId57"/>
      <p:boldItalic r:id="rId58"/>
    </p:embeddedFont>
    <p:embeddedFont>
      <p:font typeface="Nunito ExtraBold"/>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tt Schil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F9A005-E642-40F9-924A-7E573E4F5973}">
  <a:tblStyle styleId="{C2F9A005-E642-40F9-924A-7E573E4F59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NunitoExtra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SemiBold-regular.fntdata"/><Relationship Id="rId50" Type="http://schemas.openxmlformats.org/officeDocument/2006/relationships/slide" Target="slides/slide44.xml"/><Relationship Id="rId53" Type="http://schemas.openxmlformats.org/officeDocument/2006/relationships/font" Target="fonts/NunitoSemiBold-italic.fntdata"/><Relationship Id="rId52" Type="http://schemas.openxmlformats.org/officeDocument/2006/relationships/font" Target="fonts/NunitoSemiBold-bold.fntdata"/><Relationship Id="rId11" Type="http://schemas.openxmlformats.org/officeDocument/2006/relationships/slide" Target="slides/slide5.xml"/><Relationship Id="rId55" Type="http://schemas.openxmlformats.org/officeDocument/2006/relationships/font" Target="fonts/Nunito-regular.fntdata"/><Relationship Id="rId10" Type="http://schemas.openxmlformats.org/officeDocument/2006/relationships/slide" Target="slides/slide4.xml"/><Relationship Id="rId54" Type="http://schemas.openxmlformats.org/officeDocument/2006/relationships/font" Target="fonts/NunitoSemiBold-boldItalic.fntdata"/><Relationship Id="rId13" Type="http://schemas.openxmlformats.org/officeDocument/2006/relationships/slide" Target="slides/slide7.xml"/><Relationship Id="rId57" Type="http://schemas.openxmlformats.org/officeDocument/2006/relationships/font" Target="fonts/Nunito-italic.fntdata"/><Relationship Id="rId12" Type="http://schemas.openxmlformats.org/officeDocument/2006/relationships/slide" Target="slides/slide6.xml"/><Relationship Id="rId56" Type="http://schemas.openxmlformats.org/officeDocument/2006/relationships/font" Target="fonts/Nunito-bold.fntdata"/><Relationship Id="rId15" Type="http://schemas.openxmlformats.org/officeDocument/2006/relationships/slide" Target="slides/slide9.xml"/><Relationship Id="rId59" Type="http://schemas.openxmlformats.org/officeDocument/2006/relationships/font" Target="fonts/NunitoExtraBold-bold.fntdata"/><Relationship Id="rId14" Type="http://schemas.openxmlformats.org/officeDocument/2006/relationships/slide" Target="slides/slide8.xml"/><Relationship Id="rId58"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2-17T15:27:43.815">
    <p:pos x="394" y="3765"/>
    <p:text>There is a typo in the right panel here in "Affordable"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5faba77ff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5faba77ff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g75faba77ff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5faba77ff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75faba77ff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g75faba77ff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5faba77ff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5faba77ff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g75faba77ff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5faba77f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5faba77ff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g75faba77ff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5faba77ff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5faba77ff_0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 name="Google Shape;382;g75faba77ff_0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5faba77ff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5faba77ff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g75faba77ff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5faba77ff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5faba77ff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0" name="Google Shape;400;g75faba77ff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5fd3b292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5fd3b2927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g75fd3b2927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5fc9285c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5fc9285c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7" name="Google Shape;417;g75fc9285c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5fd3b2927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5fd3b2927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g75fd3b2927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c73529f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c73529fa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6c73529fa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75faba77ff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5faba77ff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g75faba77ff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75faba77ff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5faba77ff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4" name="Google Shape;444;g75faba77ff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5faba77ff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5faba77ff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g75faba77ff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75faba77ff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75faba77ff_0_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g75faba77ff_0_2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75faba77ff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5faba77ff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g75faba77ff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5faba77ff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5faba77ff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8" name="Google Shape;478;g75faba77ff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5faba77f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5faba77f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6" name="Google Shape;486;g75faba77f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75faba77ff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5faba77ff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g75faba77ff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5faba77f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5faba77f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2" name="Google Shape;522;g75faba77ff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7608c57e2a_1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608c57e2a_1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1" name="Google Shape;531;g7608c57e2a_1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5faba77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5faba77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75faba77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608c57e2a_1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608c57e2a_1_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 name="Google Shape;542;g7608c57e2a_1_2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7608c57e2a_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7608c57e2a_1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6" name="Google Shape;556;g7608c57e2a_1_2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608c57e2a_1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608c57e2a_1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9" name="Google Shape;569;g7608c57e2a_1_2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7608c57e2a_1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7608c57e2a_1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2" name="Google Shape;582;g7608c57e2a_1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7608c57e2a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7608c57e2a_1_2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3" name="Google Shape;593;g7608c57e2a_1_2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7608c57e2a_1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7608c57e2a_1_3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4" name="Google Shape;604;g7608c57e2a_1_3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608c57e2a_1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608c57e2a_1_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5" name="Google Shape;615;g7608c57e2a_1_3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7608c57e2a_1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7608c57e2a_1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3" name="Google Shape;623;g7608c57e2a_1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75faba77ff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75faba77ff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1" name="Google Shape;631;g75faba77ff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5fd3b2927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5fd3b2927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1" name="Google Shape;641;g75fd3b2927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c73529fa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c73529fa6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6c73529fa6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75faba77f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5faba77ff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0" name="Google Shape;650;g75faba77ff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75faba77ff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75faba77ff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9" name="Google Shape;659;g75faba77ff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75faba77ff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5faba77ff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7" name="Google Shape;667;g75faba77ff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75faba77ff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5faba77ff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5" name="Google Shape;675;g75faba77ff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6c73529fa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6c73529fa6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3" name="Google Shape;683;g6c73529fa6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5faba77f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5faba77ff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75faba77ff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c73529fa6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6c73529fa6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c73529fa6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6c73529fa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5faba77f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5faba77ff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75faba77ff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32.png"/><Relationship Id="rId7"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mailto:gift@kokonetworks.com" TargetMode="External"/><Relationship Id="rId4" Type="http://schemas.openxmlformats.org/officeDocument/2006/relationships/slide" Target="/ppt/slides/slide18.xml"/><Relationship Id="rId5" Type="http://schemas.openxmlformats.org/officeDocument/2006/relationships/hyperlink" Target="https://docs.google.com/spreadsheets/d/1W9ILpxI7e-5Nt7Gtqz9gBkX3Amf_U1e-VJYzsF_HEnk/edit#gid=0" TargetMode="External"/><Relationship Id="rId6" Type="http://schemas.openxmlformats.org/officeDocument/2006/relationships/slide" Target="/ppt/slid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jpg"/><Relationship Id="rId4" Type="http://schemas.openxmlformats.org/officeDocument/2006/relationships/image" Target="../media/image47.jpg"/><Relationship Id="rId5" Type="http://schemas.openxmlformats.org/officeDocument/2006/relationships/image" Target="../media/image5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jpg"/><Relationship Id="rId4" Type="http://schemas.openxmlformats.org/officeDocument/2006/relationships/image" Target="../media/image52.jpg"/><Relationship Id="rId5" Type="http://schemas.openxmlformats.org/officeDocument/2006/relationships/image" Target="../media/image5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7.jpg"/><Relationship Id="rId4" Type="http://schemas.openxmlformats.org/officeDocument/2006/relationships/image" Target="../media/image62.jpg"/><Relationship Id="rId5" Type="http://schemas.openxmlformats.org/officeDocument/2006/relationships/image" Target="../media/image5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9.jp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1.jpg"/><Relationship Id="rId4" Type="http://schemas.openxmlformats.org/officeDocument/2006/relationships/image" Target="../media/image5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0.jpg"/><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hyperlink" Target="mailto:gift@kokonetworks.com" TargetMode="External"/><Relationship Id="rId5" Type="http://schemas.openxmlformats.org/officeDocument/2006/relationships/hyperlink" Target="https://docs.google.com/spreadsheets/d/1W9ILpxI7e-5Nt7Gtqz9gBkX3Amf_U1e-VJYzsF_HEnk/edit#gid=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docs.google.com/spreadsheets/d/1kTK49CMuI-yUWUKS2ycI4GAE3_8hY7oFiAOouNpJIUI/edit#gid=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6619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2019 Gift Program </a:t>
            </a:r>
            <a:br>
              <a:rPr lang="en-US"/>
            </a:br>
            <a:r>
              <a:rPr lang="en-US"/>
              <a:t>Operating Processes</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Home </a:t>
            </a:r>
            <a:r>
              <a:rPr lang="en-US"/>
              <a:t>page </a:t>
            </a:r>
            <a:endParaRPr/>
          </a:p>
        </p:txBody>
      </p:sp>
      <p:sp>
        <p:nvSpPr>
          <p:cNvPr id="334" name="Google Shape;33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5" name="Google Shape;335;p28"/>
          <p:cNvPicPr preferRelativeResize="0"/>
          <p:nvPr/>
        </p:nvPicPr>
        <p:blipFill>
          <a:blip r:embed="rId3">
            <a:alphaModFix/>
          </a:blip>
          <a:stretch>
            <a:fillRect/>
          </a:stretch>
        </p:blipFill>
        <p:spPr>
          <a:xfrm>
            <a:off x="210525" y="1213724"/>
            <a:ext cx="6473124" cy="4718825"/>
          </a:xfrm>
          <a:prstGeom prst="rect">
            <a:avLst/>
          </a:prstGeom>
          <a:noFill/>
          <a:ln cap="flat" cmpd="sng" w="9525">
            <a:solidFill>
              <a:srgbClr val="000000"/>
            </a:solidFill>
            <a:prstDash val="solid"/>
            <a:round/>
            <a:headEnd len="sm" w="sm" type="none"/>
            <a:tailEnd len="sm" w="sm" type="none"/>
          </a:ln>
        </p:spPr>
      </p:pic>
      <p:pic>
        <p:nvPicPr>
          <p:cNvPr id="336" name="Google Shape;336;p28"/>
          <p:cNvPicPr preferRelativeResize="0"/>
          <p:nvPr/>
        </p:nvPicPr>
        <p:blipFill>
          <a:blip r:embed="rId4">
            <a:alphaModFix/>
          </a:blip>
          <a:stretch>
            <a:fillRect/>
          </a:stretch>
        </p:blipFill>
        <p:spPr>
          <a:xfrm>
            <a:off x="8969650" y="1306720"/>
            <a:ext cx="1416800" cy="1515500"/>
          </a:xfrm>
          <a:prstGeom prst="rect">
            <a:avLst/>
          </a:prstGeom>
          <a:noFill/>
          <a:ln cap="flat" cmpd="sng" w="9525">
            <a:solidFill>
              <a:srgbClr val="000000"/>
            </a:solidFill>
            <a:prstDash val="solid"/>
            <a:round/>
            <a:headEnd len="sm" w="sm" type="none"/>
            <a:tailEnd len="sm" w="sm" type="none"/>
          </a:ln>
        </p:spPr>
      </p:pic>
      <p:pic>
        <p:nvPicPr>
          <p:cNvPr id="337" name="Google Shape;337;p28"/>
          <p:cNvPicPr preferRelativeResize="0"/>
          <p:nvPr/>
        </p:nvPicPr>
        <p:blipFill>
          <a:blip r:embed="rId5">
            <a:alphaModFix/>
          </a:blip>
          <a:stretch>
            <a:fillRect/>
          </a:stretch>
        </p:blipFill>
        <p:spPr>
          <a:xfrm>
            <a:off x="10544025" y="1382175"/>
            <a:ext cx="1416799" cy="1428559"/>
          </a:xfrm>
          <a:prstGeom prst="rect">
            <a:avLst/>
          </a:prstGeom>
          <a:noFill/>
          <a:ln cap="flat" cmpd="sng" w="9525">
            <a:solidFill>
              <a:srgbClr val="000000"/>
            </a:solidFill>
            <a:prstDash val="solid"/>
            <a:round/>
            <a:headEnd len="sm" w="sm" type="none"/>
            <a:tailEnd len="sm" w="sm" type="none"/>
          </a:ln>
        </p:spPr>
      </p:pic>
      <p:pic>
        <p:nvPicPr>
          <p:cNvPr id="338" name="Google Shape;338;p28"/>
          <p:cNvPicPr preferRelativeResize="0"/>
          <p:nvPr/>
        </p:nvPicPr>
        <p:blipFill>
          <a:blip r:embed="rId6">
            <a:alphaModFix/>
          </a:blip>
          <a:stretch>
            <a:fillRect/>
          </a:stretch>
        </p:blipFill>
        <p:spPr>
          <a:xfrm>
            <a:off x="8893450" y="2990873"/>
            <a:ext cx="1353044" cy="1428550"/>
          </a:xfrm>
          <a:prstGeom prst="rect">
            <a:avLst/>
          </a:prstGeom>
          <a:noFill/>
          <a:ln cap="flat" cmpd="sng" w="9525">
            <a:solidFill>
              <a:srgbClr val="000000"/>
            </a:solidFill>
            <a:prstDash val="solid"/>
            <a:round/>
            <a:headEnd len="sm" w="sm" type="none"/>
            <a:tailEnd len="sm" w="sm" type="none"/>
          </a:ln>
        </p:spPr>
      </p:pic>
      <p:pic>
        <p:nvPicPr>
          <p:cNvPr id="339" name="Google Shape;339;p28"/>
          <p:cNvPicPr preferRelativeResize="0"/>
          <p:nvPr/>
        </p:nvPicPr>
        <p:blipFill>
          <a:blip r:embed="rId7">
            <a:alphaModFix/>
          </a:blip>
          <a:stretch>
            <a:fillRect/>
          </a:stretch>
        </p:blipFill>
        <p:spPr>
          <a:xfrm>
            <a:off x="10544022" y="2946035"/>
            <a:ext cx="1416801" cy="1518225"/>
          </a:xfrm>
          <a:prstGeom prst="rect">
            <a:avLst/>
          </a:prstGeom>
          <a:noFill/>
          <a:ln cap="flat" cmpd="sng" w="9525">
            <a:solidFill>
              <a:srgbClr val="000000"/>
            </a:solidFill>
            <a:prstDash val="solid"/>
            <a:round/>
            <a:headEnd len="sm" w="sm" type="none"/>
            <a:tailEnd len="sm" w="sm" type="none"/>
          </a:ln>
        </p:spPr>
      </p:pic>
      <p:pic>
        <p:nvPicPr>
          <p:cNvPr id="340" name="Google Shape;340;p28"/>
          <p:cNvPicPr preferRelativeResize="0"/>
          <p:nvPr/>
        </p:nvPicPr>
        <p:blipFill>
          <a:blip r:embed="rId8">
            <a:alphaModFix/>
          </a:blip>
          <a:stretch>
            <a:fillRect/>
          </a:stretch>
        </p:blipFill>
        <p:spPr>
          <a:xfrm>
            <a:off x="8925325" y="4588074"/>
            <a:ext cx="1353050" cy="1429242"/>
          </a:xfrm>
          <a:prstGeom prst="rect">
            <a:avLst/>
          </a:prstGeom>
          <a:noFill/>
          <a:ln cap="flat" cmpd="sng" w="9525">
            <a:solidFill>
              <a:srgbClr val="000000"/>
            </a:solidFill>
            <a:prstDash val="solid"/>
            <a:round/>
            <a:headEnd len="sm" w="sm" type="none"/>
            <a:tailEnd len="sm" w="sm" type="none"/>
          </a:ln>
        </p:spPr>
      </p:pic>
      <p:cxnSp>
        <p:nvCxnSpPr>
          <p:cNvPr id="341" name="Google Shape;341;p28"/>
          <p:cNvCxnSpPr/>
          <p:nvPr/>
        </p:nvCxnSpPr>
        <p:spPr>
          <a:xfrm flipH="1" rot="10800000">
            <a:off x="5777000" y="3707975"/>
            <a:ext cx="2627100" cy="1371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Buy a Gift Voucher</a:t>
            </a:r>
            <a:r>
              <a:rPr lang="en-US"/>
              <a:t> page</a:t>
            </a:r>
            <a:endParaRPr/>
          </a:p>
        </p:txBody>
      </p:sp>
      <p:sp>
        <p:nvSpPr>
          <p:cNvPr id="348" name="Google Shape;348;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49" name="Google Shape;349;p29"/>
          <p:cNvPicPr preferRelativeResize="0"/>
          <p:nvPr/>
        </p:nvPicPr>
        <p:blipFill>
          <a:blip r:embed="rId3">
            <a:alphaModFix/>
          </a:blip>
          <a:stretch>
            <a:fillRect/>
          </a:stretch>
        </p:blipFill>
        <p:spPr>
          <a:xfrm>
            <a:off x="560225" y="1202401"/>
            <a:ext cx="6192974" cy="5071775"/>
          </a:xfrm>
          <a:prstGeom prst="rect">
            <a:avLst/>
          </a:prstGeom>
          <a:noFill/>
          <a:ln cap="flat" cmpd="sng" w="9525">
            <a:solidFill>
              <a:srgbClr val="000000"/>
            </a:solidFill>
            <a:prstDash val="solid"/>
            <a:round/>
            <a:headEnd len="sm" w="sm" type="none"/>
            <a:tailEnd len="sm" w="sm" type="none"/>
          </a:ln>
        </p:spPr>
      </p:pic>
      <p:pic>
        <p:nvPicPr>
          <p:cNvPr id="350" name="Google Shape;350;p29"/>
          <p:cNvPicPr preferRelativeResize="0"/>
          <p:nvPr/>
        </p:nvPicPr>
        <p:blipFill>
          <a:blip r:embed="rId4">
            <a:alphaModFix/>
          </a:blip>
          <a:stretch>
            <a:fillRect/>
          </a:stretch>
        </p:blipFill>
        <p:spPr>
          <a:xfrm>
            <a:off x="4778475" y="3038649"/>
            <a:ext cx="1791626" cy="1796824"/>
          </a:xfrm>
          <a:prstGeom prst="rect">
            <a:avLst/>
          </a:prstGeom>
          <a:noFill/>
          <a:ln>
            <a:noFill/>
          </a:ln>
        </p:spPr>
      </p:pic>
      <p:pic>
        <p:nvPicPr>
          <p:cNvPr id="351" name="Google Shape;351;p29"/>
          <p:cNvPicPr preferRelativeResize="0"/>
          <p:nvPr/>
        </p:nvPicPr>
        <p:blipFill>
          <a:blip r:embed="rId5">
            <a:alphaModFix/>
          </a:blip>
          <a:stretch>
            <a:fillRect/>
          </a:stretch>
        </p:blipFill>
        <p:spPr>
          <a:xfrm>
            <a:off x="710175" y="3087975"/>
            <a:ext cx="1742424" cy="1747500"/>
          </a:xfrm>
          <a:prstGeom prst="rect">
            <a:avLst/>
          </a:prstGeom>
          <a:noFill/>
          <a:ln>
            <a:noFill/>
          </a:ln>
        </p:spPr>
      </p:pic>
      <p:pic>
        <p:nvPicPr>
          <p:cNvPr id="352" name="Google Shape;352;p29"/>
          <p:cNvPicPr preferRelativeResize="0"/>
          <p:nvPr/>
        </p:nvPicPr>
        <p:blipFill>
          <a:blip r:embed="rId6">
            <a:alphaModFix/>
          </a:blip>
          <a:stretch>
            <a:fillRect/>
          </a:stretch>
        </p:blipFill>
        <p:spPr>
          <a:xfrm>
            <a:off x="2709450" y="3087975"/>
            <a:ext cx="1791624" cy="1786406"/>
          </a:xfrm>
          <a:prstGeom prst="rect">
            <a:avLst/>
          </a:prstGeom>
          <a:noFill/>
          <a:ln>
            <a:noFill/>
          </a:ln>
        </p:spPr>
      </p:pic>
      <p:pic>
        <p:nvPicPr>
          <p:cNvPr id="353" name="Google Shape;353;p29"/>
          <p:cNvPicPr preferRelativeResize="0"/>
          <p:nvPr/>
        </p:nvPicPr>
        <p:blipFill>
          <a:blip r:embed="rId7">
            <a:alphaModFix/>
          </a:blip>
          <a:stretch>
            <a:fillRect/>
          </a:stretch>
        </p:blipFill>
        <p:spPr>
          <a:xfrm>
            <a:off x="7254300" y="1202399"/>
            <a:ext cx="4206950" cy="3342775"/>
          </a:xfrm>
          <a:prstGeom prst="rect">
            <a:avLst/>
          </a:prstGeom>
          <a:noFill/>
          <a:ln>
            <a:noFill/>
          </a:ln>
        </p:spPr>
      </p:pic>
      <p:cxnSp>
        <p:nvCxnSpPr>
          <p:cNvPr id="354" name="Google Shape;354;p29"/>
          <p:cNvCxnSpPr/>
          <p:nvPr/>
        </p:nvCxnSpPr>
        <p:spPr>
          <a:xfrm flipH="1" rot="10800000">
            <a:off x="2022525" y="3150075"/>
            <a:ext cx="6474300" cy="22317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29"/>
          <p:cNvCxnSpPr/>
          <p:nvPr/>
        </p:nvCxnSpPr>
        <p:spPr>
          <a:xfrm>
            <a:off x="9891800" y="3707975"/>
            <a:ext cx="1964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0"/>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Buy a Gift Voucher</a:t>
            </a:r>
            <a:r>
              <a:rPr lang="en-US"/>
              <a:t> page 2</a:t>
            </a:r>
            <a:endParaRPr/>
          </a:p>
        </p:txBody>
      </p:sp>
      <p:sp>
        <p:nvSpPr>
          <p:cNvPr id="362" name="Google Shape;362;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63" name="Google Shape;363;p30"/>
          <p:cNvPicPr preferRelativeResize="0"/>
          <p:nvPr/>
        </p:nvPicPr>
        <p:blipFill>
          <a:blip r:embed="rId3">
            <a:alphaModFix/>
          </a:blip>
          <a:stretch>
            <a:fillRect/>
          </a:stretch>
        </p:blipFill>
        <p:spPr>
          <a:xfrm>
            <a:off x="501125" y="1155624"/>
            <a:ext cx="4857425" cy="5083826"/>
          </a:xfrm>
          <a:prstGeom prst="rect">
            <a:avLst/>
          </a:prstGeom>
          <a:noFill/>
          <a:ln>
            <a:noFill/>
          </a:ln>
        </p:spPr>
      </p:pic>
      <p:pic>
        <p:nvPicPr>
          <p:cNvPr id="364" name="Google Shape;364;p30"/>
          <p:cNvPicPr preferRelativeResize="0"/>
          <p:nvPr/>
        </p:nvPicPr>
        <p:blipFill>
          <a:blip r:embed="rId4">
            <a:alphaModFix/>
          </a:blip>
          <a:stretch>
            <a:fillRect/>
          </a:stretch>
        </p:blipFill>
        <p:spPr>
          <a:xfrm>
            <a:off x="6278125" y="1091688"/>
            <a:ext cx="5000491" cy="5211701"/>
          </a:xfrm>
          <a:prstGeom prst="rect">
            <a:avLst/>
          </a:prstGeom>
          <a:noFill/>
          <a:ln>
            <a:noFill/>
          </a:ln>
        </p:spPr>
      </p:pic>
      <p:cxnSp>
        <p:nvCxnSpPr>
          <p:cNvPr id="365" name="Google Shape;365;p30"/>
          <p:cNvCxnSpPr/>
          <p:nvPr/>
        </p:nvCxnSpPr>
        <p:spPr>
          <a:xfrm flipH="1" rot="10800000">
            <a:off x="3568475" y="4428675"/>
            <a:ext cx="2522400" cy="9996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30"/>
          <p:cNvCxnSpPr/>
          <p:nvPr/>
        </p:nvCxnSpPr>
        <p:spPr>
          <a:xfrm>
            <a:off x="9391975" y="4533250"/>
            <a:ext cx="2231700" cy="231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30"/>
          <p:cNvCxnSpPr/>
          <p:nvPr/>
        </p:nvCxnSpPr>
        <p:spPr>
          <a:xfrm flipH="1" rot="10800000">
            <a:off x="3521975" y="3940475"/>
            <a:ext cx="2045700" cy="999600"/>
          </a:xfrm>
          <a:prstGeom prst="straightConnector1">
            <a:avLst/>
          </a:prstGeom>
          <a:noFill/>
          <a:ln cap="flat" cmpd="sng" w="9525">
            <a:solidFill>
              <a:schemeClr val="dk2"/>
            </a:solidFill>
            <a:prstDash val="solid"/>
            <a:round/>
            <a:headEnd len="med" w="med" type="none"/>
            <a:tailEnd len="med" w="med" type="triangle"/>
          </a:ln>
        </p:spPr>
      </p:cxnSp>
      <p:sp>
        <p:nvSpPr>
          <p:cNvPr id="368" name="Google Shape;368;p30"/>
          <p:cNvSpPr txBox="1"/>
          <p:nvPr/>
        </p:nvSpPr>
        <p:spPr>
          <a:xfrm>
            <a:off x="5584550" y="3618850"/>
            <a:ext cx="685800" cy="2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T&amp;C</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page</a:t>
            </a:r>
            <a:endParaRPr>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1"/>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Payment </a:t>
            </a:r>
            <a:r>
              <a:rPr lang="en-US"/>
              <a:t>page </a:t>
            </a:r>
            <a:endParaRPr/>
          </a:p>
        </p:txBody>
      </p:sp>
      <p:sp>
        <p:nvSpPr>
          <p:cNvPr id="375" name="Google Shape;375;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76" name="Google Shape;376;p31"/>
          <p:cNvCxnSpPr/>
          <p:nvPr/>
        </p:nvCxnSpPr>
        <p:spPr>
          <a:xfrm flipH="1" rot="10800000">
            <a:off x="3568475" y="4428675"/>
            <a:ext cx="2522400" cy="999600"/>
          </a:xfrm>
          <a:prstGeom prst="straightConnector1">
            <a:avLst/>
          </a:prstGeom>
          <a:noFill/>
          <a:ln cap="flat" cmpd="sng" w="9525">
            <a:solidFill>
              <a:schemeClr val="dk2"/>
            </a:solidFill>
            <a:prstDash val="solid"/>
            <a:round/>
            <a:headEnd len="med" w="med" type="none"/>
            <a:tailEnd len="med" w="med" type="triangle"/>
          </a:ln>
        </p:spPr>
      </p:cxnSp>
      <p:pic>
        <p:nvPicPr>
          <p:cNvPr id="377" name="Google Shape;377;p31"/>
          <p:cNvPicPr preferRelativeResize="0"/>
          <p:nvPr/>
        </p:nvPicPr>
        <p:blipFill>
          <a:blip r:embed="rId3">
            <a:alphaModFix/>
          </a:blip>
          <a:stretch>
            <a:fillRect/>
          </a:stretch>
        </p:blipFill>
        <p:spPr>
          <a:xfrm>
            <a:off x="524425" y="1222338"/>
            <a:ext cx="5796324" cy="4413320"/>
          </a:xfrm>
          <a:prstGeom prst="rect">
            <a:avLst/>
          </a:prstGeom>
          <a:noFill/>
          <a:ln cap="flat" cmpd="sng" w="9525">
            <a:solidFill>
              <a:srgbClr val="000000"/>
            </a:solidFill>
            <a:prstDash val="solid"/>
            <a:round/>
            <a:headEnd len="sm" w="sm" type="none"/>
            <a:tailEnd len="sm" w="sm" type="none"/>
          </a:ln>
        </p:spPr>
      </p:pic>
      <p:cxnSp>
        <p:nvCxnSpPr>
          <p:cNvPr id="378" name="Google Shape;378;p31"/>
          <p:cNvCxnSpPr/>
          <p:nvPr/>
        </p:nvCxnSpPr>
        <p:spPr>
          <a:xfrm>
            <a:off x="1976025" y="4893600"/>
            <a:ext cx="520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2"/>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Payment </a:t>
            </a:r>
            <a:r>
              <a:rPr lang="en-US"/>
              <a:t>page 2</a:t>
            </a:r>
            <a:endParaRPr/>
          </a:p>
        </p:txBody>
      </p:sp>
      <p:sp>
        <p:nvSpPr>
          <p:cNvPr id="385" name="Google Shape;385;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6" name="Google Shape;386;p32"/>
          <p:cNvSpPr txBox="1"/>
          <p:nvPr/>
        </p:nvSpPr>
        <p:spPr>
          <a:xfrm>
            <a:off x="2034150" y="3045425"/>
            <a:ext cx="66954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To be added</a:t>
            </a:r>
            <a:endParaRPr>
              <a:latin typeface="Nunito SemiBold"/>
              <a:ea typeface="Nunito SemiBold"/>
              <a:cs typeface="Nunito SemiBold"/>
              <a:sym typeface="Nunito SemiBold"/>
            </a:endParaRPr>
          </a:p>
        </p:txBody>
      </p:sp>
      <p:pic>
        <p:nvPicPr>
          <p:cNvPr id="387" name="Google Shape;387;p32"/>
          <p:cNvPicPr preferRelativeResize="0"/>
          <p:nvPr/>
        </p:nvPicPr>
        <p:blipFill>
          <a:blip r:embed="rId3">
            <a:alphaModFix/>
          </a:blip>
          <a:stretch>
            <a:fillRect/>
          </a:stretch>
        </p:blipFill>
        <p:spPr>
          <a:xfrm>
            <a:off x="3866750" y="1154575"/>
            <a:ext cx="7835325" cy="44363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3"/>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endParaRPr/>
          </a:p>
          <a:p>
            <a:pPr indent="0" lvl="0" marL="0" rtl="0" algn="l">
              <a:spcBef>
                <a:spcPts val="0"/>
              </a:spcBef>
              <a:spcAft>
                <a:spcPts val="0"/>
              </a:spcAft>
              <a:buNone/>
            </a:pPr>
            <a:r>
              <a:rPr b="1" lang="en-US">
                <a:latin typeface="Nunito"/>
                <a:ea typeface="Nunito"/>
                <a:cs typeface="Nunito"/>
                <a:sym typeface="Nunito"/>
              </a:rPr>
              <a:t>Confirmation </a:t>
            </a:r>
            <a:r>
              <a:rPr lang="en-US"/>
              <a:t>E</a:t>
            </a:r>
            <a:r>
              <a:rPr lang="en-US"/>
              <a:t>mail Sent by Pesapal to Gifter </a:t>
            </a:r>
            <a:endParaRPr/>
          </a:p>
        </p:txBody>
      </p:sp>
      <p:sp>
        <p:nvSpPr>
          <p:cNvPr id="394" name="Google Shape;394;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5" name="Google Shape;395;p33"/>
          <p:cNvSpPr txBox="1"/>
          <p:nvPr/>
        </p:nvSpPr>
        <p:spPr>
          <a:xfrm>
            <a:off x="2034150" y="3045425"/>
            <a:ext cx="6695400" cy="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Automatically generated by PesaPal</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Latest version to be added here:  </a:t>
            </a:r>
            <a:endParaRPr>
              <a:latin typeface="Nunito SemiBold"/>
              <a:ea typeface="Nunito SemiBold"/>
              <a:cs typeface="Nunito SemiBold"/>
              <a:sym typeface="Nunito SemiBold"/>
            </a:endParaRPr>
          </a:p>
        </p:txBody>
      </p:sp>
      <p:pic>
        <p:nvPicPr>
          <p:cNvPr id="396" name="Google Shape;396;p33"/>
          <p:cNvPicPr preferRelativeResize="0"/>
          <p:nvPr/>
        </p:nvPicPr>
        <p:blipFill>
          <a:blip r:embed="rId3">
            <a:alphaModFix/>
          </a:blip>
          <a:stretch>
            <a:fillRect/>
          </a:stretch>
        </p:blipFill>
        <p:spPr>
          <a:xfrm>
            <a:off x="5940799" y="1338375"/>
            <a:ext cx="5930458" cy="458588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4"/>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Website:  gift.kokofuel.com   |  </a:t>
            </a:r>
            <a:r>
              <a:rPr b="1" lang="en-US">
                <a:latin typeface="Nunito"/>
                <a:ea typeface="Nunito"/>
                <a:cs typeface="Nunito"/>
                <a:sym typeface="Nunito"/>
              </a:rPr>
              <a:t>T&amp;C </a:t>
            </a:r>
            <a:r>
              <a:rPr lang="en-US"/>
              <a:t>page </a:t>
            </a:r>
            <a:endParaRPr/>
          </a:p>
        </p:txBody>
      </p:sp>
      <p:sp>
        <p:nvSpPr>
          <p:cNvPr id="403" name="Google Shape;403;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04" name="Google Shape;404;p34"/>
          <p:cNvPicPr preferRelativeResize="0"/>
          <p:nvPr/>
        </p:nvPicPr>
        <p:blipFill>
          <a:blip r:embed="rId3">
            <a:alphaModFix/>
          </a:blip>
          <a:stretch>
            <a:fillRect/>
          </a:stretch>
        </p:blipFill>
        <p:spPr>
          <a:xfrm>
            <a:off x="756825" y="1190475"/>
            <a:ext cx="6728849" cy="511902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p:nvPr/>
        </p:nvSpPr>
        <p:spPr>
          <a:xfrm>
            <a:off x="5899700" y="2695425"/>
            <a:ext cx="12087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5"/>
          <p:cNvSpPr txBox="1"/>
          <p:nvPr>
            <p:ph idx="1" type="subTitle"/>
          </p:nvPr>
        </p:nvSpPr>
        <p:spPr>
          <a:xfrm>
            <a:off x="458725" y="1332475"/>
            <a:ext cx="117870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Emails,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12" name="Google Shape;412;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413" name="Google Shape;413;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Auto/manual Email confirmation sent to Gifter </a:t>
            </a:r>
            <a:endParaRPr/>
          </a:p>
          <a:p>
            <a:pPr indent="0" lvl="0" marL="0" rtl="0" algn="l">
              <a:spcBef>
                <a:spcPts val="0"/>
              </a:spcBef>
              <a:spcAft>
                <a:spcPts val="0"/>
              </a:spcAft>
              <a:buNone/>
            </a:pPr>
            <a:r>
              <a:rPr lang="en-US"/>
              <a:t>(sent from gift@kokonetworks.com)</a:t>
            </a:r>
            <a:endParaRPr/>
          </a:p>
        </p:txBody>
      </p:sp>
      <p:sp>
        <p:nvSpPr>
          <p:cNvPr id="420" name="Google Shape;420;p36"/>
          <p:cNvSpPr txBox="1"/>
          <p:nvPr>
            <p:ph idx="1" type="subTitle"/>
          </p:nvPr>
        </p:nvSpPr>
        <p:spPr>
          <a:xfrm>
            <a:off x="6487400" y="988850"/>
            <a:ext cx="5018700" cy="5043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300">
                <a:highlight>
                  <a:srgbClr val="FFFF00"/>
                </a:highlight>
                <a:latin typeface="Nunito SemiBold"/>
                <a:ea typeface="Nunito SemiBold"/>
                <a:cs typeface="Nunito SemiBold"/>
                <a:sym typeface="Nunito SemiBold"/>
              </a:rPr>
              <a:t>Proposed Updated </a:t>
            </a:r>
            <a:r>
              <a:rPr lang="en-US" sz="1300">
                <a:highlight>
                  <a:srgbClr val="FFFF00"/>
                </a:highlight>
                <a:latin typeface="Nunito SemiBold"/>
                <a:ea typeface="Nunito SemiBold"/>
                <a:cs typeface="Nunito SemiBold"/>
                <a:sym typeface="Nunito SemiBold"/>
              </a:rPr>
              <a:t>text for email: </a:t>
            </a:r>
            <a:endParaRPr sz="1300">
              <a:highlight>
                <a:srgbClr val="FFFF00"/>
              </a:highlight>
              <a:latin typeface="Nunito SemiBold"/>
              <a:ea typeface="Nunito SemiBold"/>
              <a:cs typeface="Nunito SemiBold"/>
              <a:sym typeface="Nunito SemiBold"/>
            </a:endParaRPr>
          </a:p>
          <a:p>
            <a:pPr indent="0" lvl="0" marL="0" rtl="0" algn="l">
              <a:spcBef>
                <a:spcPts val="1000"/>
              </a:spcBef>
              <a:spcAft>
                <a:spcPts val="0"/>
              </a:spcAft>
              <a:buNone/>
            </a:pPr>
            <a:r>
              <a:rPr b="1" lang="en-US" sz="1300" u="sng"/>
              <a:t>Subject  </a:t>
            </a:r>
            <a:r>
              <a:rPr lang="en-US" sz="1300" u="sng"/>
              <a:t>(to keep same thread as email containing Voucher PDF)</a:t>
            </a:r>
            <a:r>
              <a:rPr b="1" lang="en-US" sz="1300" u="sng"/>
              <a:t>: </a:t>
            </a:r>
            <a:endParaRPr b="1" sz="1300" u="sng"/>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KOKO Voucher for [Recipient]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Clr>
                <a:schemeClr val="dk1"/>
              </a:buClr>
              <a:buSzPts val="1100"/>
              <a:buFont typeface="Arial"/>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Clr>
                <a:schemeClr val="dk1"/>
              </a:buClr>
              <a:buSzPts val="1100"/>
              <a:buFont typeface="Arial"/>
              <a:buNone/>
            </a:pPr>
            <a:r>
              <a:rPr lang="en-US" sz="1300" u="sng">
                <a:latin typeface="Nunito SemiBold"/>
                <a:ea typeface="Nunito SemiBold"/>
                <a:cs typeface="Nunito SemiBold"/>
                <a:sym typeface="Nunito SemiBold"/>
              </a:rPr>
              <a:t>Text: </a:t>
            </a:r>
            <a:endParaRPr sz="1300" u="sng">
              <a:latin typeface="Nunito SemiBold"/>
              <a:ea typeface="Nunito SemiBold"/>
              <a:cs typeface="Nunito SemiBold"/>
              <a:sym typeface="Nunito SemiBold"/>
            </a:endParaRPr>
          </a:p>
          <a:p>
            <a:pPr indent="0" lvl="0" marL="0" rtl="0" algn="l">
              <a:lnSpc>
                <a:spcPct val="100000"/>
              </a:lnSpc>
              <a:spcBef>
                <a:spcPts val="0"/>
              </a:spcBef>
              <a:spcAft>
                <a:spcPts val="0"/>
              </a:spcAft>
              <a:buClr>
                <a:schemeClr val="dk1"/>
              </a:buClr>
              <a:buSzPts val="1100"/>
              <a:buFont typeface="Arial"/>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Dear [Gifter],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Thank you for ordering a Gift Voucher from KOKO.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Here are the order details for your information: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br>
              <a:rPr lang="en-US" sz="1300">
                <a:latin typeface="Nunito SemiBold"/>
                <a:ea typeface="Nunito SemiBold"/>
                <a:cs typeface="Nunito SemiBold"/>
                <a:sym typeface="Nunito SemiBold"/>
              </a:rPr>
            </a:br>
            <a:r>
              <a:rPr lang="en-US" sz="1300">
                <a:latin typeface="Nunito SemiBold"/>
                <a:ea typeface="Nunito SemiBold"/>
                <a:cs typeface="Nunito SemiBold"/>
                <a:sym typeface="Nunito SemiBold"/>
              </a:rPr>
              <a:t>Your order will be processed and a personalised Gift Voucher sent to you within 6 business hours.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Should you have any questions, feel free to reply to this email or Whatsapp us at +254 700 069 999.</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Thank you for using the KOKO Gift Service!</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3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300">
                <a:latin typeface="Nunito SemiBold"/>
                <a:ea typeface="Nunito SemiBold"/>
                <a:cs typeface="Nunito SemiBold"/>
                <a:sym typeface="Nunito SemiBold"/>
              </a:rPr>
              <a:t>To place another order visit http://gift.kokofuel.com </a:t>
            </a:r>
            <a:endParaRPr sz="1300"/>
          </a:p>
        </p:txBody>
      </p:sp>
      <p:sp>
        <p:nvSpPr>
          <p:cNvPr id="421" name="Google Shape;421;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22" name="Google Shape;422;p36"/>
          <p:cNvPicPr preferRelativeResize="0"/>
          <p:nvPr/>
        </p:nvPicPr>
        <p:blipFill rotWithShape="1">
          <a:blip r:embed="rId3">
            <a:alphaModFix/>
          </a:blip>
          <a:srcRect b="0" l="0" r="14133" t="0"/>
          <a:stretch/>
        </p:blipFill>
        <p:spPr>
          <a:xfrm>
            <a:off x="176650" y="1099675"/>
            <a:ext cx="5818901" cy="23191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7"/>
          <p:cNvSpPr txBox="1"/>
          <p:nvPr/>
        </p:nvSpPr>
        <p:spPr>
          <a:xfrm>
            <a:off x="7863975" y="1228450"/>
            <a:ext cx="4110900" cy="51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highlight>
                  <a:srgbClr val="FFFF00"/>
                </a:highlight>
                <a:latin typeface="Nunito SemiBold"/>
                <a:ea typeface="Nunito SemiBold"/>
                <a:cs typeface="Nunito SemiBold"/>
                <a:sym typeface="Nunito SemiBold"/>
              </a:rPr>
              <a:t>Proposed UPdatd text for email: </a:t>
            </a:r>
            <a:endParaRPr sz="1300">
              <a:highlight>
                <a:srgbClr val="FFFF00"/>
              </a:highlight>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u="sng">
                <a:latin typeface="Nunito SemiBold"/>
                <a:ea typeface="Nunito SemiBold"/>
                <a:cs typeface="Nunito SemiBold"/>
                <a:sym typeface="Nunito SemiBold"/>
              </a:rPr>
              <a:t>Subject</a:t>
            </a:r>
            <a:r>
              <a:rPr lang="en-US" sz="1300">
                <a:latin typeface="Nunito SemiBold"/>
                <a:ea typeface="Nunito SemiBold"/>
                <a:cs typeface="Nunito SemiBold"/>
                <a:sym typeface="Nunito SemiBold"/>
              </a:rPr>
              <a:t>: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a:latin typeface="Nunito SemiBold"/>
                <a:ea typeface="Nunito SemiBold"/>
                <a:cs typeface="Nunito SemiBold"/>
                <a:sym typeface="Nunito SemiBold"/>
              </a:rPr>
              <a:t>KOKO Voucher for [Recipient]</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u="sng">
                <a:latin typeface="Nunito SemiBold"/>
                <a:ea typeface="Nunito SemiBold"/>
                <a:cs typeface="Nunito SemiBold"/>
                <a:sym typeface="Nunito SemiBold"/>
              </a:rPr>
              <a:t>Text: </a:t>
            </a:r>
            <a:endParaRPr sz="1300" u="sng">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300">
                <a:latin typeface="Nunito SemiBold"/>
                <a:ea typeface="Nunito SemiBold"/>
                <a:cs typeface="Nunito SemiBold"/>
                <a:sym typeface="Nunito SemiBold"/>
              </a:rPr>
              <a:t>Dear [Gifter], </a:t>
            </a:r>
            <a:br>
              <a:rPr lang="en-US" sz="1300">
                <a:latin typeface="Nunito SemiBold"/>
                <a:ea typeface="Nunito SemiBold"/>
                <a:cs typeface="Nunito SemiBold"/>
                <a:sym typeface="Nunito SemiBold"/>
              </a:rPr>
            </a:b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a:latin typeface="Nunito SemiBold"/>
                <a:ea typeface="Nunito SemiBold"/>
                <a:cs typeface="Nunito SemiBold"/>
                <a:sym typeface="Nunito SemiBold"/>
              </a:rPr>
              <a:t>Attached is the KOKO Gift Voucher for [Recipient]. </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a:latin typeface="Nunito SemiBold"/>
                <a:ea typeface="Nunito SemiBold"/>
                <a:cs typeface="Nunito SemiBold"/>
                <a:sym typeface="Nunito SemiBold"/>
              </a:rPr>
              <a:t>You can now share this Voucher directly with them over Whatsapp or after printing out. </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a:solidFill>
                  <a:schemeClr val="dk1"/>
                </a:solidFill>
                <a:latin typeface="Nunito SemiBold"/>
                <a:ea typeface="Nunito SemiBold"/>
                <a:cs typeface="Nunito SemiBold"/>
                <a:sym typeface="Nunito SemiBold"/>
              </a:rPr>
              <a:t>The Voucher </a:t>
            </a:r>
            <a:r>
              <a:rPr lang="en-US" sz="1300">
                <a:solidFill>
                  <a:schemeClr val="dk1"/>
                </a:solidFill>
                <a:latin typeface="Nunito SemiBold"/>
                <a:ea typeface="Nunito SemiBold"/>
                <a:cs typeface="Nunito SemiBold"/>
                <a:sym typeface="Nunito SemiBold"/>
              </a:rPr>
              <a:t>contains a unique Voucher Number (which should be kept secret) and important instructions for the Recipient to redeem your gift. </a:t>
            </a:r>
            <a:endParaRPr sz="13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3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300">
                <a:latin typeface="Nunito SemiBold"/>
                <a:ea typeface="Nunito SemiBold"/>
                <a:cs typeface="Nunito SemiBold"/>
                <a:sym typeface="Nunito SemiBold"/>
              </a:rPr>
              <a:t>Should you have any questions, feel free to reply to this email or Whatsapp us at +254 700 069 999.</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rPr lang="en-US" sz="1300">
                <a:solidFill>
                  <a:schemeClr val="dk1"/>
                </a:solidFill>
                <a:latin typeface="Nunito SemiBold"/>
                <a:ea typeface="Nunito SemiBold"/>
                <a:cs typeface="Nunito SemiBold"/>
                <a:sym typeface="Nunito SemiBold"/>
              </a:rPr>
              <a:t>Thank you for using the KOKO Gift Service!</a:t>
            </a:r>
            <a:endParaRPr sz="13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3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300">
                <a:solidFill>
                  <a:schemeClr val="dk1"/>
                </a:solidFill>
                <a:latin typeface="Nunito SemiBold"/>
                <a:ea typeface="Nunito SemiBold"/>
                <a:cs typeface="Nunito SemiBold"/>
                <a:sym typeface="Nunito SemiBold"/>
              </a:rPr>
              <a:t>To place another order visit http://gift.kokofuel.com </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p:txBody>
      </p:sp>
      <p:sp>
        <p:nvSpPr>
          <p:cNvPr id="429" name="Google Shape;429;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t>
            </a:r>
            <a:r>
              <a:rPr lang="en-US"/>
              <a:t>anual Email sent to Gifter </a:t>
            </a:r>
            <a:r>
              <a:rPr lang="en-US" u="sng"/>
              <a:t>along with Voucher </a:t>
            </a:r>
            <a:br>
              <a:rPr lang="en-US" u="sng"/>
            </a:br>
            <a:r>
              <a:rPr lang="en-US"/>
              <a:t>(sent from  gift@kokonetworks.com)</a:t>
            </a:r>
            <a:endParaRPr/>
          </a:p>
        </p:txBody>
      </p:sp>
      <p:sp>
        <p:nvSpPr>
          <p:cNvPr id="430" name="Google Shape;430;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31" name="Google Shape;431;p37"/>
          <p:cNvPicPr preferRelativeResize="0"/>
          <p:nvPr/>
        </p:nvPicPr>
        <p:blipFill>
          <a:blip r:embed="rId3">
            <a:alphaModFix/>
          </a:blip>
          <a:stretch>
            <a:fillRect/>
          </a:stretch>
        </p:blipFill>
        <p:spPr>
          <a:xfrm>
            <a:off x="210775" y="1279251"/>
            <a:ext cx="6985776" cy="43986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About this Document</a:t>
            </a:r>
            <a:endParaRPr/>
          </a:p>
        </p:txBody>
      </p:sp>
      <p:sp>
        <p:nvSpPr>
          <p:cNvPr id="173" name="Google Shape;173;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document captures agreed operating processes for the </a:t>
            </a:r>
            <a:br>
              <a:rPr lang="en-US"/>
            </a:br>
            <a:r>
              <a:rPr lang="en-US"/>
              <a:t>KOKO Christmas 2019 Gift Program.</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Any changes in operating processes or tools should be proposed, discussed, agreed &amp; documented here...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p:nvPr/>
        </p:nvSpPr>
        <p:spPr>
          <a:xfrm>
            <a:off x="5823500" y="2695425"/>
            <a:ext cx="21735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439" name="Google Shape;439;p3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40" name="Google Shape;440;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PDF:   Page 1</a:t>
            </a:r>
            <a:endParaRPr/>
          </a:p>
        </p:txBody>
      </p:sp>
      <p:sp>
        <p:nvSpPr>
          <p:cNvPr id="447" name="Google Shape;447;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48" name="Google Shape;448;p39"/>
          <p:cNvPicPr preferRelativeResize="0"/>
          <p:nvPr/>
        </p:nvPicPr>
        <p:blipFill>
          <a:blip r:embed="rId3">
            <a:alphaModFix/>
          </a:blip>
          <a:stretch>
            <a:fillRect/>
          </a:stretch>
        </p:blipFill>
        <p:spPr>
          <a:xfrm>
            <a:off x="617325" y="1074250"/>
            <a:ext cx="10843651" cy="5131301"/>
          </a:xfrm>
          <a:prstGeom prst="rect">
            <a:avLst/>
          </a:prstGeom>
          <a:noFill/>
          <a:ln>
            <a:noFill/>
          </a:ln>
        </p:spPr>
      </p:pic>
      <p:sp>
        <p:nvSpPr>
          <p:cNvPr id="449" name="Google Shape;449;p39"/>
          <p:cNvSpPr txBox="1"/>
          <p:nvPr/>
        </p:nvSpPr>
        <p:spPr>
          <a:xfrm>
            <a:off x="7508925" y="162725"/>
            <a:ext cx="44868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(version shared by Max on 13 Dec) </a:t>
            </a:r>
            <a:endParaRPr>
              <a:latin typeface="Nunito SemiBold"/>
              <a:ea typeface="Nunito SemiBold"/>
              <a:cs typeface="Nunito SemiBold"/>
              <a:sym typeface="Nunit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PDF:   Page 2</a:t>
            </a:r>
            <a:endParaRPr/>
          </a:p>
        </p:txBody>
      </p:sp>
      <p:sp>
        <p:nvSpPr>
          <p:cNvPr id="456" name="Google Shape;456;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57" name="Google Shape;457;p40"/>
          <p:cNvPicPr preferRelativeResize="0"/>
          <p:nvPr/>
        </p:nvPicPr>
        <p:blipFill>
          <a:blip r:embed="rId4">
            <a:alphaModFix/>
          </a:blip>
          <a:stretch>
            <a:fillRect/>
          </a:stretch>
        </p:blipFill>
        <p:spPr>
          <a:xfrm rot="-5400000">
            <a:off x="3306216" y="-1451310"/>
            <a:ext cx="4748025" cy="101090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PDF:   Page 3</a:t>
            </a:r>
            <a:endParaRPr/>
          </a:p>
        </p:txBody>
      </p:sp>
      <p:sp>
        <p:nvSpPr>
          <p:cNvPr id="464" name="Google Shape;464;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65" name="Google Shape;465;p41"/>
          <p:cNvPicPr preferRelativeResize="0"/>
          <p:nvPr/>
        </p:nvPicPr>
        <p:blipFill>
          <a:blip r:embed="rId3">
            <a:alphaModFix/>
          </a:blip>
          <a:stretch>
            <a:fillRect/>
          </a:stretch>
        </p:blipFill>
        <p:spPr>
          <a:xfrm rot="-5400000">
            <a:off x="3245875" y="-1561351"/>
            <a:ext cx="4794225" cy="10171425"/>
          </a:xfrm>
          <a:prstGeom prst="rect">
            <a:avLst/>
          </a:prstGeom>
          <a:noFill/>
          <a:ln cap="flat" cmpd="sng" w="9525">
            <a:solidFill>
              <a:srgbClr val="000000"/>
            </a:solidFill>
            <a:prstDash val="solid"/>
            <a:round/>
            <a:headEnd len="sm" w="sm" type="none"/>
            <a:tailEnd len="sm" w="sm" type="none"/>
          </a:ln>
        </p:spPr>
      </p:pic>
      <p:sp>
        <p:nvSpPr>
          <p:cNvPr id="466" name="Google Shape;466;p41"/>
          <p:cNvSpPr txBox="1"/>
          <p:nvPr/>
        </p:nvSpPr>
        <p:spPr>
          <a:xfrm>
            <a:off x="9788675" y="296025"/>
            <a:ext cx="56838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F00"/>
                </a:highlight>
                <a:latin typeface="Nunito SemiBold"/>
                <a:ea typeface="Nunito SemiBold"/>
                <a:cs typeface="Nunito SemiBold"/>
                <a:sym typeface="Nunito SemiBold"/>
              </a:rPr>
              <a:t>Add in Kiswahili</a:t>
            </a:r>
            <a:endParaRPr>
              <a:highlight>
                <a:srgbClr val="FFFF00"/>
              </a:highlight>
              <a:latin typeface="Nunito SemiBold"/>
              <a:ea typeface="Nunito SemiBold"/>
              <a:cs typeface="Nunito SemiBold"/>
              <a:sym typeface="Nunito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PDF:   Page 4</a:t>
            </a:r>
            <a:endParaRPr/>
          </a:p>
        </p:txBody>
      </p:sp>
      <p:sp>
        <p:nvSpPr>
          <p:cNvPr id="473" name="Google Shape;473;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74" name="Google Shape;474;p42"/>
          <p:cNvPicPr preferRelativeResize="0"/>
          <p:nvPr/>
        </p:nvPicPr>
        <p:blipFill>
          <a:blip r:embed="rId3">
            <a:alphaModFix/>
          </a:blip>
          <a:stretch>
            <a:fillRect/>
          </a:stretch>
        </p:blipFill>
        <p:spPr>
          <a:xfrm rot="-5400000">
            <a:off x="3429650" y="-1508249"/>
            <a:ext cx="4828724" cy="103738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PDF:   Page 5</a:t>
            </a:r>
            <a:endParaRPr/>
          </a:p>
        </p:txBody>
      </p:sp>
      <p:sp>
        <p:nvSpPr>
          <p:cNvPr id="481" name="Google Shape;481;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82" name="Google Shape;482;p43"/>
          <p:cNvPicPr preferRelativeResize="0"/>
          <p:nvPr/>
        </p:nvPicPr>
        <p:blipFill>
          <a:blip r:embed="rId3">
            <a:alphaModFix/>
          </a:blip>
          <a:stretch>
            <a:fillRect/>
          </a:stretch>
        </p:blipFill>
        <p:spPr>
          <a:xfrm rot="-5400000">
            <a:off x="3521287" y="-1283364"/>
            <a:ext cx="4526124" cy="974925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p:nvPr/>
        </p:nvSpPr>
        <p:spPr>
          <a:xfrm>
            <a:off x="337100" y="3381225"/>
            <a:ext cx="113961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490" name="Google Shape;490;p4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91" name="Google Shape;491;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1. Voucher Issuance Process : Detailed Walkthrough</a:t>
            </a:r>
            <a:endParaRPr/>
          </a:p>
        </p:txBody>
      </p:sp>
      <p:sp>
        <p:nvSpPr>
          <p:cNvPr id="498" name="Google Shape;498;p45"/>
          <p:cNvSpPr txBox="1"/>
          <p:nvPr>
            <p:ph idx="12" type="sldNum"/>
          </p:nvPr>
        </p:nvSpPr>
        <p:spPr>
          <a:xfrm>
            <a:off x="11414185" y="6419083"/>
            <a:ext cx="413700" cy="4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99" name="Google Shape;499;p45"/>
          <p:cNvSpPr/>
          <p:nvPr/>
        </p:nvSpPr>
        <p:spPr>
          <a:xfrm>
            <a:off x="446050" y="1999025"/>
            <a:ext cx="2426700" cy="619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txBox="1"/>
          <p:nvPr/>
        </p:nvSpPr>
        <p:spPr>
          <a:xfrm>
            <a:off x="168962" y="1999026"/>
            <a:ext cx="2551500" cy="51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1100">
                <a:solidFill>
                  <a:schemeClr val="dk1"/>
                </a:solidFill>
                <a:latin typeface="Nunito SemiBold"/>
                <a:ea typeface="Nunito SemiBold"/>
                <a:cs typeface="Nunito SemiBold"/>
                <a:sym typeface="Nunito SemiBold"/>
              </a:rPr>
              <a:t>1.</a:t>
            </a:r>
            <a:r>
              <a:rPr lang="en-US" sz="1100">
                <a:solidFill>
                  <a:schemeClr val="dk1"/>
                </a:solidFill>
                <a:latin typeface="Nunito SemiBold"/>
                <a:ea typeface="Nunito SemiBold"/>
                <a:cs typeface="Nunito SemiBold"/>
                <a:sym typeface="Nunito SemiBold"/>
              </a:rPr>
              <a:t>Gifter places order on GIFT KOKO website </a:t>
            </a:r>
            <a:r>
              <a:rPr lang="en-US" sz="1100">
                <a:solidFill>
                  <a:schemeClr val="dk1"/>
                </a:solidFill>
                <a:highlight>
                  <a:srgbClr val="FFFF00"/>
                </a:highlight>
                <a:latin typeface="Nunito SemiBold"/>
                <a:ea typeface="Nunito SemiBold"/>
                <a:cs typeface="Nunito SemiBold"/>
                <a:sym typeface="Nunito SemiBold"/>
              </a:rPr>
              <a:t>or Whatsapp</a:t>
            </a:r>
            <a:endParaRPr sz="1100">
              <a:highlight>
                <a:srgbClr val="FFFF00"/>
              </a:highlight>
              <a:latin typeface="Nunito SemiBold"/>
              <a:ea typeface="Nunito SemiBold"/>
              <a:cs typeface="Nunito SemiBold"/>
              <a:sym typeface="Nunito SemiBold"/>
            </a:endParaRPr>
          </a:p>
        </p:txBody>
      </p:sp>
      <p:sp>
        <p:nvSpPr>
          <p:cNvPr id="501" name="Google Shape;501;p45"/>
          <p:cNvSpPr/>
          <p:nvPr/>
        </p:nvSpPr>
        <p:spPr>
          <a:xfrm>
            <a:off x="3703363" y="1582900"/>
            <a:ext cx="2850600" cy="1281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txBox="1"/>
          <p:nvPr/>
        </p:nvSpPr>
        <p:spPr>
          <a:xfrm>
            <a:off x="3811975" y="1752576"/>
            <a:ext cx="25515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Nunito SemiBold"/>
                <a:ea typeface="Nunito SemiBold"/>
                <a:cs typeface="Nunito SemiBold"/>
                <a:sym typeface="Nunito SemiBold"/>
              </a:rPr>
              <a:t>2. KOKO </a:t>
            </a:r>
            <a:r>
              <a:rPr lang="en-US" sz="1100">
                <a:solidFill>
                  <a:schemeClr val="dk1"/>
                </a:solidFill>
                <a:latin typeface="Nunito SemiBold"/>
                <a:ea typeface="Nunito SemiBold"/>
                <a:cs typeface="Nunito SemiBold"/>
                <a:sym typeface="Nunito SemiBold"/>
              </a:rPr>
              <a:t>receives</a:t>
            </a:r>
            <a:r>
              <a:rPr lang="en-US" sz="1100">
                <a:solidFill>
                  <a:schemeClr val="dk1"/>
                </a:solidFill>
                <a:latin typeface="Nunito SemiBold"/>
                <a:ea typeface="Nunito SemiBold"/>
                <a:cs typeface="Nunito SemiBold"/>
                <a:sym typeface="Nunito SemiBold"/>
              </a:rPr>
              <a:t> order details on </a:t>
            </a:r>
            <a:r>
              <a:rPr lang="en-US" sz="1100" u="sng">
                <a:solidFill>
                  <a:schemeClr val="hlink"/>
                </a:solidFill>
                <a:latin typeface="Nunito SemiBold"/>
                <a:ea typeface="Nunito SemiBold"/>
                <a:cs typeface="Nunito SemiBold"/>
                <a:sym typeface="Nunito SemiBold"/>
                <a:hlinkClick r:id="rId3"/>
              </a:rPr>
              <a:t>gift@kokonetworks.com</a:t>
            </a:r>
            <a:r>
              <a:rPr lang="en-US" sz="1100">
                <a:solidFill>
                  <a:schemeClr val="dk1"/>
                </a:solidFill>
                <a:latin typeface="Nunito SemiBold"/>
                <a:ea typeface="Nunito SemiBold"/>
                <a:cs typeface="Nunito SemiBold"/>
                <a:sym typeface="Nunito SemiBold"/>
              </a:rPr>
              <a:t> &amp; payment details on pesapal@kokonetworks.com</a:t>
            </a:r>
            <a:endParaRPr sz="1100">
              <a:solidFill>
                <a:schemeClr val="dk1"/>
              </a:solidFill>
              <a:latin typeface="Nunito SemiBold"/>
              <a:ea typeface="Nunito SemiBold"/>
              <a:cs typeface="Nunito SemiBold"/>
              <a:sym typeface="Nunito SemiBold"/>
            </a:endParaRPr>
          </a:p>
        </p:txBody>
      </p:sp>
      <p:sp>
        <p:nvSpPr>
          <p:cNvPr id="503" name="Google Shape;503;p45"/>
          <p:cNvSpPr/>
          <p:nvPr/>
        </p:nvSpPr>
        <p:spPr>
          <a:xfrm>
            <a:off x="10658450" y="1500900"/>
            <a:ext cx="1356000" cy="619500"/>
          </a:xfrm>
          <a:prstGeom prst="wedgeRectCallout">
            <a:avLst>
              <a:gd fmla="val -74961" name="adj1"/>
              <a:gd fmla="val 5056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action="ppaction://hlinksldjump" r:id="rId4"/>
              </a:rPr>
              <a:t>Response to gifter</a:t>
            </a:r>
            <a:endParaRPr/>
          </a:p>
        </p:txBody>
      </p:sp>
      <p:sp>
        <p:nvSpPr>
          <p:cNvPr id="504" name="Google Shape;504;p45"/>
          <p:cNvSpPr/>
          <p:nvPr/>
        </p:nvSpPr>
        <p:spPr>
          <a:xfrm>
            <a:off x="7442875" y="1888376"/>
            <a:ext cx="2850600" cy="94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txBox="1"/>
          <p:nvPr/>
        </p:nvSpPr>
        <p:spPr>
          <a:xfrm>
            <a:off x="7455475" y="2055325"/>
            <a:ext cx="26334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Nunito SemiBold"/>
                <a:ea typeface="Nunito SemiBold"/>
                <a:cs typeface="Nunito SemiBold"/>
                <a:sym typeface="Nunito SemiBold"/>
              </a:rPr>
              <a:t>3. KOKO sends Email to GIFTER Confirming receipt of their order. </a:t>
            </a:r>
            <a:endParaRPr sz="1100">
              <a:latin typeface="Nunito SemiBold"/>
              <a:ea typeface="Nunito SemiBold"/>
              <a:cs typeface="Nunito SemiBold"/>
              <a:sym typeface="Nunito SemiBold"/>
            </a:endParaRPr>
          </a:p>
        </p:txBody>
      </p:sp>
      <p:sp>
        <p:nvSpPr>
          <p:cNvPr id="506" name="Google Shape;506;p45"/>
          <p:cNvSpPr/>
          <p:nvPr/>
        </p:nvSpPr>
        <p:spPr>
          <a:xfrm>
            <a:off x="9237175" y="3904200"/>
            <a:ext cx="2850600" cy="8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txBox="1"/>
          <p:nvPr/>
        </p:nvSpPr>
        <p:spPr>
          <a:xfrm>
            <a:off x="9357350" y="3907176"/>
            <a:ext cx="26334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Nunito SemiBold"/>
                <a:ea typeface="Nunito SemiBold"/>
                <a:cs typeface="Nunito SemiBold"/>
                <a:sym typeface="Nunito SemiBold"/>
              </a:rPr>
              <a:t>4. O</a:t>
            </a:r>
            <a:r>
              <a:rPr lang="en-US" sz="1100">
                <a:solidFill>
                  <a:schemeClr val="dk1"/>
                </a:solidFill>
                <a:latin typeface="Nunito SemiBold"/>
                <a:ea typeface="Nunito SemiBold"/>
                <a:cs typeface="Nunito SemiBold"/>
                <a:sym typeface="Nunito SemiBold"/>
              </a:rPr>
              <a:t>rder with a unique code KGxxxxx. Details to be filled on the </a:t>
            </a:r>
            <a:r>
              <a:rPr lang="en-US" sz="1100" u="sng">
                <a:solidFill>
                  <a:schemeClr val="hlink"/>
                </a:solidFill>
                <a:latin typeface="Nunito SemiBold"/>
                <a:ea typeface="Nunito SemiBold"/>
                <a:cs typeface="Nunito SemiBold"/>
                <a:sym typeface="Nunito SemiBold"/>
                <a:hlinkClick r:id="rId5"/>
              </a:rPr>
              <a:t>Gift KOKO Order  Log</a:t>
            </a:r>
            <a:endParaRPr sz="1100">
              <a:latin typeface="Nunito SemiBold"/>
              <a:ea typeface="Nunito SemiBold"/>
              <a:cs typeface="Nunito SemiBold"/>
              <a:sym typeface="Nunito SemiBold"/>
            </a:endParaRPr>
          </a:p>
        </p:txBody>
      </p:sp>
      <p:sp>
        <p:nvSpPr>
          <p:cNvPr id="508" name="Google Shape;508;p45"/>
          <p:cNvSpPr/>
          <p:nvPr/>
        </p:nvSpPr>
        <p:spPr>
          <a:xfrm>
            <a:off x="5358175" y="3856200"/>
            <a:ext cx="2850600" cy="94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txBox="1"/>
          <p:nvPr/>
        </p:nvSpPr>
        <p:spPr>
          <a:xfrm>
            <a:off x="5466775" y="3909151"/>
            <a:ext cx="26334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Nunito SemiBold"/>
                <a:ea typeface="Nunito SemiBold"/>
                <a:cs typeface="Nunito SemiBold"/>
                <a:sym typeface="Nunito SemiBold"/>
              </a:rPr>
              <a:t>5. Add required details on the voucher (Voucher No. Message ,Expiry Date &amp; </a:t>
            </a:r>
            <a:r>
              <a:rPr lang="en-US" sz="1100">
                <a:solidFill>
                  <a:schemeClr val="dk1"/>
                </a:solidFill>
                <a:latin typeface="Nunito SemiBold"/>
                <a:ea typeface="Nunito SemiBold"/>
                <a:cs typeface="Nunito SemiBold"/>
                <a:sym typeface="Nunito SemiBold"/>
              </a:rPr>
              <a:t>Recipient</a:t>
            </a:r>
            <a:r>
              <a:rPr lang="en-US" sz="1100">
                <a:solidFill>
                  <a:schemeClr val="dk1"/>
                </a:solidFill>
                <a:latin typeface="Nunito SemiBold"/>
                <a:ea typeface="Nunito SemiBold"/>
                <a:cs typeface="Nunito SemiBold"/>
                <a:sym typeface="Nunito SemiBold"/>
              </a:rPr>
              <a:t> name)</a:t>
            </a:r>
            <a:endParaRPr sz="1100">
              <a:latin typeface="Nunito SemiBold"/>
              <a:ea typeface="Nunito SemiBold"/>
              <a:cs typeface="Nunito SemiBold"/>
              <a:sym typeface="Nunito SemiBold"/>
            </a:endParaRPr>
          </a:p>
        </p:txBody>
      </p:sp>
      <p:sp>
        <p:nvSpPr>
          <p:cNvPr id="510" name="Google Shape;510;p45"/>
          <p:cNvSpPr/>
          <p:nvPr/>
        </p:nvSpPr>
        <p:spPr>
          <a:xfrm>
            <a:off x="1359000" y="3904200"/>
            <a:ext cx="2850600" cy="83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txBox="1"/>
          <p:nvPr/>
        </p:nvSpPr>
        <p:spPr>
          <a:xfrm>
            <a:off x="1467600" y="4104750"/>
            <a:ext cx="2633400" cy="6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latin typeface="Nunito SemiBold"/>
                <a:ea typeface="Nunito SemiBold"/>
                <a:cs typeface="Nunito SemiBold"/>
                <a:sym typeface="Nunito SemiBold"/>
              </a:rPr>
              <a:t>6. Email/Whatsapp Gifter the voucher with details for redeeming</a:t>
            </a:r>
            <a:endParaRPr sz="1100">
              <a:latin typeface="Nunito SemiBold"/>
              <a:ea typeface="Nunito SemiBold"/>
              <a:cs typeface="Nunito SemiBold"/>
              <a:sym typeface="Nunito SemiBold"/>
            </a:endParaRPr>
          </a:p>
        </p:txBody>
      </p:sp>
      <p:cxnSp>
        <p:nvCxnSpPr>
          <p:cNvPr id="512" name="Google Shape;512;p45"/>
          <p:cNvCxnSpPr/>
          <p:nvPr/>
        </p:nvCxnSpPr>
        <p:spPr>
          <a:xfrm flipH="1" rot="10800000">
            <a:off x="2872774" y="2307126"/>
            <a:ext cx="767700" cy="33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45"/>
          <p:cNvCxnSpPr/>
          <p:nvPr/>
        </p:nvCxnSpPr>
        <p:spPr>
          <a:xfrm flipH="1" rot="10800000">
            <a:off x="6614574" y="2307126"/>
            <a:ext cx="767700" cy="33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45"/>
          <p:cNvCxnSpPr/>
          <p:nvPr/>
        </p:nvCxnSpPr>
        <p:spPr>
          <a:xfrm>
            <a:off x="10149550" y="2951775"/>
            <a:ext cx="13200" cy="8400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p45"/>
          <p:cNvCxnSpPr>
            <a:stCxn id="506" idx="1"/>
          </p:cNvCxnSpPr>
          <p:nvPr/>
        </p:nvCxnSpPr>
        <p:spPr>
          <a:xfrm rot="10800000">
            <a:off x="8208775" y="4305450"/>
            <a:ext cx="1028400" cy="18300"/>
          </a:xfrm>
          <a:prstGeom prst="straightConnector1">
            <a:avLst/>
          </a:prstGeom>
          <a:noFill/>
          <a:ln cap="flat" cmpd="sng" w="9525">
            <a:solidFill>
              <a:schemeClr val="dk2"/>
            </a:solidFill>
            <a:prstDash val="solid"/>
            <a:round/>
            <a:headEnd len="med" w="med" type="none"/>
            <a:tailEnd len="med" w="med" type="triangle"/>
          </a:ln>
        </p:spPr>
      </p:cxnSp>
      <p:cxnSp>
        <p:nvCxnSpPr>
          <p:cNvPr id="516" name="Google Shape;516;p45"/>
          <p:cNvCxnSpPr/>
          <p:nvPr/>
        </p:nvCxnSpPr>
        <p:spPr>
          <a:xfrm rot="10800000">
            <a:off x="4207972" y="4273209"/>
            <a:ext cx="1150200" cy="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p45"/>
          <p:cNvSpPr/>
          <p:nvPr/>
        </p:nvSpPr>
        <p:spPr>
          <a:xfrm>
            <a:off x="5549700" y="5438050"/>
            <a:ext cx="1741200" cy="638700"/>
          </a:xfrm>
          <a:prstGeom prst="wedgeRectCallout">
            <a:avLst>
              <a:gd fmla="val -58731" name="adj1"/>
              <a:gd fmla="val -1355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QC before voucher is sent out:</a:t>
            </a:r>
            <a:endParaRPr/>
          </a:p>
          <a:p>
            <a:pPr indent="0" lvl="0" marL="0" rtl="0" algn="l">
              <a:spcBef>
                <a:spcPts val="0"/>
              </a:spcBef>
              <a:spcAft>
                <a:spcPts val="0"/>
              </a:spcAft>
              <a:buNone/>
            </a:pPr>
            <a:r>
              <a:rPr lang="en-US"/>
              <a:t>Mercy &amp; Rono</a:t>
            </a:r>
            <a:endParaRPr/>
          </a:p>
        </p:txBody>
      </p:sp>
      <p:sp>
        <p:nvSpPr>
          <p:cNvPr id="518" name="Google Shape;518;p45"/>
          <p:cNvSpPr/>
          <p:nvPr/>
        </p:nvSpPr>
        <p:spPr>
          <a:xfrm>
            <a:off x="326300" y="5022150"/>
            <a:ext cx="1640700" cy="839100"/>
          </a:xfrm>
          <a:prstGeom prst="wedgeRectCallout">
            <a:avLst>
              <a:gd fmla="val 70787" name="adj1"/>
              <a:gd fmla="val -807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action="ppaction://hlinksldjump" r:id="rId6"/>
              </a:rPr>
              <a:t>Response to gifter, along with voucher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6"/>
          <p:cNvSpPr/>
          <p:nvPr/>
        </p:nvSpPr>
        <p:spPr>
          <a:xfrm>
            <a:off x="337100" y="3990825"/>
            <a:ext cx="113961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526" name="Google Shape;526;p4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27" name="Google Shape;527;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Voucher Validation</a:t>
            </a:r>
            <a:endParaRPr/>
          </a:p>
        </p:txBody>
      </p:sp>
      <p:sp>
        <p:nvSpPr>
          <p:cNvPr id="534" name="Google Shape;534;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535" name="Google Shape;535;p47"/>
          <p:cNvGrpSpPr/>
          <p:nvPr/>
        </p:nvGrpSpPr>
        <p:grpSpPr>
          <a:xfrm>
            <a:off x="176975" y="1155875"/>
            <a:ext cx="11677494" cy="1107600"/>
            <a:chOff x="1355375" y="3053025"/>
            <a:chExt cx="8358979" cy="1107600"/>
          </a:xfrm>
        </p:grpSpPr>
        <p:sp>
          <p:nvSpPr>
            <p:cNvPr id="536" name="Google Shape;536;p47"/>
            <p:cNvSpPr/>
            <p:nvPr/>
          </p:nvSpPr>
          <p:spPr>
            <a:xfrm>
              <a:off x="1355375" y="3053025"/>
              <a:ext cx="4466100" cy="1107600"/>
            </a:xfrm>
            <a:prstGeom prst="chevron">
              <a:avLst>
                <a:gd fmla="val 5000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Recipient Sends SMS or Whatsapp to Gift Line  with their Voucher Number </a:t>
              </a:r>
              <a:endParaRPr sz="1800">
                <a:solidFill>
                  <a:schemeClr val="dk1"/>
                </a:solidFill>
                <a:latin typeface="Nunito SemiBold"/>
                <a:ea typeface="Nunito SemiBold"/>
                <a:cs typeface="Nunito SemiBold"/>
                <a:sym typeface="Nunito SemiBold"/>
              </a:endParaRPr>
            </a:p>
          </p:txBody>
        </p:sp>
        <p:sp>
          <p:nvSpPr>
            <p:cNvPr id="537" name="Google Shape;537;p47"/>
            <p:cNvSpPr/>
            <p:nvPr/>
          </p:nvSpPr>
          <p:spPr>
            <a:xfrm>
              <a:off x="5160654" y="3053025"/>
              <a:ext cx="4553700" cy="1107600"/>
            </a:xfrm>
            <a:prstGeom prst="chevron">
              <a:avLst>
                <a:gd fmla="val 50000" name="adj"/>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Verify and validate customer info/update gift order processing log with missing recipient details</a:t>
              </a:r>
              <a:endParaRPr sz="1800">
                <a:solidFill>
                  <a:schemeClr val="dk1"/>
                </a:solidFill>
                <a:latin typeface="Nunito SemiBold"/>
                <a:ea typeface="Nunito SemiBold"/>
                <a:cs typeface="Nunito SemiBold"/>
                <a:sym typeface="Nunito SemiBold"/>
              </a:endParaRPr>
            </a:p>
          </p:txBody>
        </p:sp>
      </p:grpSp>
      <p:pic>
        <p:nvPicPr>
          <p:cNvPr id="538" name="Google Shape;538;p47"/>
          <p:cNvPicPr preferRelativeResize="0"/>
          <p:nvPr/>
        </p:nvPicPr>
        <p:blipFill>
          <a:blip r:embed="rId3">
            <a:alphaModFix/>
          </a:blip>
          <a:stretch>
            <a:fillRect/>
          </a:stretch>
        </p:blipFill>
        <p:spPr>
          <a:xfrm>
            <a:off x="179154" y="2756250"/>
            <a:ext cx="11550733" cy="29579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p:nvPr/>
        </p:nvSpPr>
        <p:spPr>
          <a:xfrm>
            <a:off x="337100" y="1476225"/>
            <a:ext cx="113961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182" name="Google Shape;182;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Clr>
                <a:schemeClr val="dk1"/>
              </a:buClr>
              <a:buSzPts val="1100"/>
              <a:buFont typeface="Arial"/>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3" name="Google Shape;183;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solidFill>
                  <a:srgbClr val="000000"/>
                </a:solidFill>
              </a:rPr>
              <a:t>Search if customer exists in KOKO Core</a:t>
            </a:r>
            <a:endParaRPr sz="3000"/>
          </a:p>
        </p:txBody>
      </p:sp>
      <p:sp>
        <p:nvSpPr>
          <p:cNvPr id="545" name="Google Shape;545;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46" name="Google Shape;546;p48"/>
          <p:cNvSpPr/>
          <p:nvPr/>
        </p:nvSpPr>
        <p:spPr>
          <a:xfrm>
            <a:off x="193700" y="965300"/>
            <a:ext cx="11896500" cy="457200"/>
          </a:xfrm>
          <a:prstGeom prst="roundRect">
            <a:avLst>
              <a:gd fmla="val 16667" name="adj"/>
            </a:avLst>
          </a:prstGeom>
          <a:noFill/>
          <a:ln cap="flat" cmpd="sng" w="2857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Go to Customers&gt;&gt;Add Number or Name&gt;&gt; Search. (</a:t>
            </a:r>
            <a:r>
              <a:rPr lang="en-US" sz="1200">
                <a:latin typeface="Nunito SemiBold"/>
                <a:ea typeface="Nunito SemiBold"/>
                <a:cs typeface="Nunito SemiBold"/>
                <a:sym typeface="Nunito SemiBold"/>
              </a:rPr>
              <a:t>An account with customer details will show on search results if they exist, or none if they don’t</a:t>
            </a:r>
            <a:r>
              <a:rPr lang="en-US" sz="1600">
                <a:latin typeface="Nunito SemiBold"/>
                <a:ea typeface="Nunito SemiBold"/>
                <a:cs typeface="Nunito SemiBold"/>
                <a:sym typeface="Nunito SemiBold"/>
              </a:rPr>
              <a:t>)</a:t>
            </a:r>
            <a:endParaRPr sz="1600">
              <a:latin typeface="Nunito SemiBold"/>
              <a:ea typeface="Nunito SemiBold"/>
              <a:cs typeface="Nunito SemiBold"/>
              <a:sym typeface="Nunito SemiBold"/>
            </a:endParaRPr>
          </a:p>
        </p:txBody>
      </p:sp>
      <p:pic>
        <p:nvPicPr>
          <p:cNvPr id="547" name="Google Shape;547;p48"/>
          <p:cNvPicPr preferRelativeResize="0"/>
          <p:nvPr/>
        </p:nvPicPr>
        <p:blipFill>
          <a:blip r:embed="rId3">
            <a:alphaModFix/>
          </a:blip>
          <a:stretch>
            <a:fillRect/>
          </a:stretch>
        </p:blipFill>
        <p:spPr>
          <a:xfrm>
            <a:off x="394000" y="1579375"/>
            <a:ext cx="3124200" cy="4067175"/>
          </a:xfrm>
          <a:prstGeom prst="rect">
            <a:avLst/>
          </a:prstGeom>
          <a:noFill/>
          <a:ln>
            <a:noFill/>
          </a:ln>
        </p:spPr>
      </p:pic>
      <p:pic>
        <p:nvPicPr>
          <p:cNvPr id="548" name="Google Shape;548;p48"/>
          <p:cNvPicPr preferRelativeResize="0"/>
          <p:nvPr/>
        </p:nvPicPr>
        <p:blipFill>
          <a:blip r:embed="rId4">
            <a:alphaModFix/>
          </a:blip>
          <a:stretch>
            <a:fillRect/>
          </a:stretch>
        </p:blipFill>
        <p:spPr>
          <a:xfrm>
            <a:off x="4390400" y="1579375"/>
            <a:ext cx="6663487" cy="1507863"/>
          </a:xfrm>
          <a:prstGeom prst="rect">
            <a:avLst/>
          </a:prstGeom>
          <a:noFill/>
          <a:ln cap="flat" cmpd="sng" w="19050">
            <a:solidFill>
              <a:srgbClr val="000000"/>
            </a:solidFill>
            <a:prstDash val="solid"/>
            <a:round/>
            <a:headEnd len="sm" w="sm" type="none"/>
            <a:tailEnd len="sm" w="sm" type="none"/>
          </a:ln>
        </p:spPr>
      </p:pic>
      <p:pic>
        <p:nvPicPr>
          <p:cNvPr id="549" name="Google Shape;549;p48"/>
          <p:cNvPicPr preferRelativeResize="0"/>
          <p:nvPr/>
        </p:nvPicPr>
        <p:blipFill>
          <a:blip r:embed="rId5">
            <a:alphaModFix/>
          </a:blip>
          <a:stretch>
            <a:fillRect/>
          </a:stretch>
        </p:blipFill>
        <p:spPr>
          <a:xfrm>
            <a:off x="4390400" y="3281700"/>
            <a:ext cx="4918875" cy="2911001"/>
          </a:xfrm>
          <a:prstGeom prst="rect">
            <a:avLst/>
          </a:prstGeom>
          <a:noFill/>
          <a:ln cap="flat" cmpd="sng" w="9525">
            <a:solidFill>
              <a:srgbClr val="000000"/>
            </a:solidFill>
            <a:prstDash val="solid"/>
            <a:round/>
            <a:headEnd len="sm" w="sm" type="none"/>
            <a:tailEnd len="sm" w="sm" type="none"/>
          </a:ln>
        </p:spPr>
      </p:pic>
      <p:sp>
        <p:nvSpPr>
          <p:cNvPr id="550" name="Google Shape;550;p48"/>
          <p:cNvSpPr/>
          <p:nvPr/>
        </p:nvSpPr>
        <p:spPr>
          <a:xfrm>
            <a:off x="23850" y="1662575"/>
            <a:ext cx="294600" cy="2946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a:t>
            </a:r>
            <a:endParaRPr/>
          </a:p>
        </p:txBody>
      </p:sp>
      <p:sp>
        <p:nvSpPr>
          <p:cNvPr id="551" name="Google Shape;551;p48"/>
          <p:cNvSpPr/>
          <p:nvPr/>
        </p:nvSpPr>
        <p:spPr>
          <a:xfrm>
            <a:off x="3971975" y="1662575"/>
            <a:ext cx="294600" cy="2946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a:t>
            </a:r>
            <a:endParaRPr/>
          </a:p>
        </p:txBody>
      </p:sp>
      <p:sp>
        <p:nvSpPr>
          <p:cNvPr id="552" name="Google Shape;552;p48"/>
          <p:cNvSpPr/>
          <p:nvPr/>
        </p:nvSpPr>
        <p:spPr>
          <a:xfrm>
            <a:off x="3971975" y="3281700"/>
            <a:ext cx="294600" cy="294600"/>
          </a:xfrm>
          <a:prstGeom prst="roundRect">
            <a:avLst>
              <a:gd fmla="val 16667" name="adj"/>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9"/>
          <p:cNvSpPr txBox="1"/>
          <p:nvPr>
            <p:ph type="title"/>
          </p:nvPr>
        </p:nvSpPr>
        <p:spPr>
          <a:xfrm>
            <a:off x="1153025"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new customer account</a:t>
            </a:r>
            <a:endParaRPr/>
          </a:p>
        </p:txBody>
      </p:sp>
      <p:sp>
        <p:nvSpPr>
          <p:cNvPr id="559" name="Google Shape;559;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60" name="Google Shape;560;p49"/>
          <p:cNvPicPr preferRelativeResize="0"/>
          <p:nvPr/>
        </p:nvPicPr>
        <p:blipFill>
          <a:blip r:embed="rId3">
            <a:alphaModFix/>
          </a:blip>
          <a:stretch>
            <a:fillRect/>
          </a:stretch>
        </p:blipFill>
        <p:spPr>
          <a:xfrm>
            <a:off x="723950" y="1091238"/>
            <a:ext cx="2811780" cy="3661642"/>
          </a:xfrm>
          <a:prstGeom prst="rect">
            <a:avLst/>
          </a:prstGeom>
          <a:noFill/>
          <a:ln>
            <a:noFill/>
          </a:ln>
        </p:spPr>
      </p:pic>
      <p:pic>
        <p:nvPicPr>
          <p:cNvPr id="561" name="Google Shape;561;p49"/>
          <p:cNvPicPr preferRelativeResize="0"/>
          <p:nvPr/>
        </p:nvPicPr>
        <p:blipFill>
          <a:blip r:embed="rId4">
            <a:alphaModFix/>
          </a:blip>
          <a:stretch>
            <a:fillRect/>
          </a:stretch>
        </p:blipFill>
        <p:spPr>
          <a:xfrm>
            <a:off x="202313" y="4968763"/>
            <a:ext cx="6107143" cy="1230476"/>
          </a:xfrm>
          <a:prstGeom prst="rect">
            <a:avLst/>
          </a:prstGeom>
          <a:noFill/>
          <a:ln cap="flat" cmpd="sng" w="19050">
            <a:solidFill>
              <a:srgbClr val="000000"/>
            </a:solidFill>
            <a:prstDash val="solid"/>
            <a:round/>
            <a:headEnd len="sm" w="sm" type="none"/>
            <a:tailEnd len="sm" w="sm" type="none"/>
          </a:ln>
        </p:spPr>
      </p:pic>
      <p:pic>
        <p:nvPicPr>
          <p:cNvPr id="562" name="Google Shape;562;p49"/>
          <p:cNvPicPr preferRelativeResize="0"/>
          <p:nvPr/>
        </p:nvPicPr>
        <p:blipFill>
          <a:blip r:embed="rId5">
            <a:alphaModFix/>
          </a:blip>
          <a:stretch>
            <a:fillRect/>
          </a:stretch>
        </p:blipFill>
        <p:spPr>
          <a:xfrm>
            <a:off x="6453206" y="984543"/>
            <a:ext cx="4078930" cy="5498867"/>
          </a:xfrm>
          <a:prstGeom prst="rect">
            <a:avLst/>
          </a:prstGeom>
          <a:noFill/>
          <a:ln cap="flat" cmpd="sng" w="9525">
            <a:solidFill>
              <a:srgbClr val="000000"/>
            </a:solidFill>
            <a:prstDash val="solid"/>
            <a:round/>
            <a:headEnd len="sm" w="sm" type="none"/>
            <a:tailEnd len="sm" w="sm" type="none"/>
          </a:ln>
        </p:spPr>
      </p:pic>
      <p:sp>
        <p:nvSpPr>
          <p:cNvPr id="563" name="Google Shape;563;p49"/>
          <p:cNvSpPr/>
          <p:nvPr/>
        </p:nvSpPr>
        <p:spPr>
          <a:xfrm>
            <a:off x="165250" y="11676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1</a:t>
            </a:r>
            <a:endParaRPr sz="1800">
              <a:latin typeface="Nunito ExtraBold"/>
              <a:ea typeface="Nunito ExtraBold"/>
              <a:cs typeface="Nunito ExtraBold"/>
              <a:sym typeface="Nunito ExtraBold"/>
            </a:endParaRPr>
          </a:p>
        </p:txBody>
      </p:sp>
      <p:sp>
        <p:nvSpPr>
          <p:cNvPr id="564" name="Google Shape;564;p49"/>
          <p:cNvSpPr/>
          <p:nvPr/>
        </p:nvSpPr>
        <p:spPr>
          <a:xfrm>
            <a:off x="5882550" y="11676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3</a:t>
            </a:r>
            <a:endParaRPr sz="1800">
              <a:latin typeface="Nunito ExtraBold"/>
              <a:ea typeface="Nunito ExtraBold"/>
              <a:cs typeface="Nunito ExtraBold"/>
              <a:sym typeface="Nunito ExtraBold"/>
            </a:endParaRPr>
          </a:p>
        </p:txBody>
      </p:sp>
      <p:sp>
        <p:nvSpPr>
          <p:cNvPr id="565" name="Google Shape;565;p49"/>
          <p:cNvSpPr/>
          <p:nvPr/>
        </p:nvSpPr>
        <p:spPr>
          <a:xfrm>
            <a:off x="116550" y="4485700"/>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2</a:t>
            </a:r>
            <a:endParaRPr sz="1800">
              <a:latin typeface="Nunito ExtraBold"/>
              <a:ea typeface="Nunito ExtraBold"/>
              <a:cs typeface="Nunito ExtraBold"/>
              <a:sym typeface="Nunito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Send Welcome SMS</a:t>
            </a:r>
            <a:endParaRPr/>
          </a:p>
        </p:txBody>
      </p:sp>
      <p:sp>
        <p:nvSpPr>
          <p:cNvPr id="572" name="Google Shape;572;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73" name="Google Shape;573;p50"/>
          <p:cNvPicPr preferRelativeResize="0"/>
          <p:nvPr/>
        </p:nvPicPr>
        <p:blipFill>
          <a:blip r:embed="rId3">
            <a:alphaModFix/>
          </a:blip>
          <a:stretch>
            <a:fillRect/>
          </a:stretch>
        </p:blipFill>
        <p:spPr>
          <a:xfrm>
            <a:off x="1090600" y="1110525"/>
            <a:ext cx="10010775" cy="1666425"/>
          </a:xfrm>
          <a:prstGeom prst="rect">
            <a:avLst/>
          </a:prstGeom>
          <a:noFill/>
          <a:ln cap="flat" cmpd="sng" w="19050">
            <a:solidFill>
              <a:srgbClr val="000000"/>
            </a:solidFill>
            <a:prstDash val="solid"/>
            <a:round/>
            <a:headEnd len="sm" w="sm" type="none"/>
            <a:tailEnd len="sm" w="sm" type="none"/>
          </a:ln>
        </p:spPr>
      </p:pic>
      <p:pic>
        <p:nvPicPr>
          <p:cNvPr id="574" name="Google Shape;574;p50"/>
          <p:cNvPicPr preferRelativeResize="0"/>
          <p:nvPr/>
        </p:nvPicPr>
        <p:blipFill>
          <a:blip r:embed="rId4">
            <a:alphaModFix/>
          </a:blip>
          <a:stretch>
            <a:fillRect/>
          </a:stretch>
        </p:blipFill>
        <p:spPr>
          <a:xfrm>
            <a:off x="423700" y="3097518"/>
            <a:ext cx="7078262" cy="3082614"/>
          </a:xfrm>
          <a:prstGeom prst="rect">
            <a:avLst/>
          </a:prstGeom>
          <a:noFill/>
          <a:ln cap="flat" cmpd="sng" w="19050">
            <a:solidFill>
              <a:srgbClr val="000000"/>
            </a:solidFill>
            <a:prstDash val="solid"/>
            <a:round/>
            <a:headEnd len="sm" w="sm" type="none"/>
            <a:tailEnd len="sm" w="sm" type="none"/>
          </a:ln>
        </p:spPr>
      </p:pic>
      <p:pic>
        <p:nvPicPr>
          <p:cNvPr id="575" name="Google Shape;575;p50"/>
          <p:cNvPicPr preferRelativeResize="0"/>
          <p:nvPr/>
        </p:nvPicPr>
        <p:blipFill>
          <a:blip r:embed="rId5">
            <a:alphaModFix/>
          </a:blip>
          <a:stretch>
            <a:fillRect/>
          </a:stretch>
        </p:blipFill>
        <p:spPr>
          <a:xfrm>
            <a:off x="7647800" y="3798938"/>
            <a:ext cx="4616650" cy="2105137"/>
          </a:xfrm>
          <a:prstGeom prst="rect">
            <a:avLst/>
          </a:prstGeom>
          <a:noFill/>
          <a:ln cap="flat" cmpd="sng" w="19050">
            <a:solidFill>
              <a:srgbClr val="000000"/>
            </a:solidFill>
            <a:prstDash val="solid"/>
            <a:round/>
            <a:headEnd len="sm" w="sm" type="none"/>
            <a:tailEnd len="sm" w="sm" type="none"/>
          </a:ln>
        </p:spPr>
      </p:pic>
      <p:sp>
        <p:nvSpPr>
          <p:cNvPr id="576" name="Google Shape;576;p50"/>
          <p:cNvSpPr/>
          <p:nvPr/>
        </p:nvSpPr>
        <p:spPr>
          <a:xfrm>
            <a:off x="165250" y="11676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1</a:t>
            </a:r>
            <a:endParaRPr sz="1800">
              <a:latin typeface="Nunito ExtraBold"/>
              <a:ea typeface="Nunito ExtraBold"/>
              <a:cs typeface="Nunito ExtraBold"/>
              <a:sym typeface="Nunito ExtraBold"/>
            </a:endParaRPr>
          </a:p>
        </p:txBody>
      </p:sp>
      <p:sp>
        <p:nvSpPr>
          <p:cNvPr id="577" name="Google Shape;577;p50"/>
          <p:cNvSpPr/>
          <p:nvPr/>
        </p:nvSpPr>
        <p:spPr>
          <a:xfrm>
            <a:off x="7647800" y="3234600"/>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3</a:t>
            </a:r>
            <a:endParaRPr sz="1800">
              <a:latin typeface="Nunito ExtraBold"/>
              <a:ea typeface="Nunito ExtraBold"/>
              <a:cs typeface="Nunito ExtraBold"/>
              <a:sym typeface="Nunito ExtraBold"/>
            </a:endParaRPr>
          </a:p>
        </p:txBody>
      </p:sp>
      <p:sp>
        <p:nvSpPr>
          <p:cNvPr id="578" name="Google Shape;578;p50"/>
          <p:cNvSpPr/>
          <p:nvPr/>
        </p:nvSpPr>
        <p:spPr>
          <a:xfrm>
            <a:off x="0" y="3302075"/>
            <a:ext cx="3657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2</a:t>
            </a:r>
            <a:endParaRPr sz="1800">
              <a:latin typeface="Nunito ExtraBold"/>
              <a:ea typeface="Nunito ExtraBold"/>
              <a:cs typeface="Nunito ExtraBold"/>
              <a:sym typeface="Nunito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Pre-Order</a:t>
            </a:r>
            <a:endParaRPr/>
          </a:p>
        </p:txBody>
      </p:sp>
      <p:sp>
        <p:nvSpPr>
          <p:cNvPr id="585" name="Google Shape;585;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86" name="Google Shape;586;p51"/>
          <p:cNvPicPr preferRelativeResize="0"/>
          <p:nvPr/>
        </p:nvPicPr>
        <p:blipFill>
          <a:blip r:embed="rId3">
            <a:alphaModFix/>
          </a:blip>
          <a:stretch>
            <a:fillRect/>
          </a:stretch>
        </p:blipFill>
        <p:spPr>
          <a:xfrm>
            <a:off x="128800" y="2088850"/>
            <a:ext cx="7225274" cy="2680300"/>
          </a:xfrm>
          <a:prstGeom prst="rect">
            <a:avLst/>
          </a:prstGeom>
          <a:noFill/>
          <a:ln cap="flat" cmpd="sng" w="19050">
            <a:solidFill>
              <a:srgbClr val="000000"/>
            </a:solidFill>
            <a:prstDash val="solid"/>
            <a:round/>
            <a:headEnd len="sm" w="sm" type="none"/>
            <a:tailEnd len="sm" w="sm" type="none"/>
          </a:ln>
        </p:spPr>
      </p:pic>
      <p:pic>
        <p:nvPicPr>
          <p:cNvPr id="587" name="Google Shape;587;p51"/>
          <p:cNvPicPr preferRelativeResize="0"/>
          <p:nvPr/>
        </p:nvPicPr>
        <p:blipFill>
          <a:blip r:embed="rId4">
            <a:alphaModFix/>
          </a:blip>
          <a:stretch>
            <a:fillRect/>
          </a:stretch>
        </p:blipFill>
        <p:spPr>
          <a:xfrm>
            <a:off x="7493328" y="2019525"/>
            <a:ext cx="4698672" cy="4213951"/>
          </a:xfrm>
          <a:prstGeom prst="rect">
            <a:avLst/>
          </a:prstGeom>
          <a:noFill/>
          <a:ln cap="flat" cmpd="sng" w="19050">
            <a:solidFill>
              <a:srgbClr val="000000"/>
            </a:solidFill>
            <a:prstDash val="solid"/>
            <a:round/>
            <a:headEnd len="sm" w="sm" type="none"/>
            <a:tailEnd len="sm" w="sm" type="none"/>
          </a:ln>
        </p:spPr>
      </p:pic>
      <p:sp>
        <p:nvSpPr>
          <p:cNvPr id="588" name="Google Shape;588;p51"/>
          <p:cNvSpPr/>
          <p:nvPr/>
        </p:nvSpPr>
        <p:spPr>
          <a:xfrm>
            <a:off x="128800" y="15564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1</a:t>
            </a:r>
            <a:endParaRPr sz="1800">
              <a:latin typeface="Nunito ExtraBold"/>
              <a:ea typeface="Nunito ExtraBold"/>
              <a:cs typeface="Nunito ExtraBold"/>
              <a:sym typeface="Nunito ExtraBold"/>
            </a:endParaRPr>
          </a:p>
        </p:txBody>
      </p:sp>
      <p:sp>
        <p:nvSpPr>
          <p:cNvPr id="589" name="Google Shape;589;p51"/>
          <p:cNvSpPr/>
          <p:nvPr/>
        </p:nvSpPr>
        <p:spPr>
          <a:xfrm>
            <a:off x="7423525" y="15564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2</a:t>
            </a:r>
            <a:endParaRPr sz="1800">
              <a:latin typeface="Nunito ExtraBold"/>
              <a:ea typeface="Nunito ExtraBold"/>
              <a:cs typeface="Nunito ExtraBold"/>
              <a:sym typeface="Nunito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Credit Account</a:t>
            </a:r>
            <a:endParaRPr/>
          </a:p>
        </p:txBody>
      </p:sp>
      <p:sp>
        <p:nvSpPr>
          <p:cNvPr id="596" name="Google Shape;596;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97" name="Google Shape;597;p52"/>
          <p:cNvPicPr preferRelativeResize="0"/>
          <p:nvPr/>
        </p:nvPicPr>
        <p:blipFill>
          <a:blip r:embed="rId3">
            <a:alphaModFix/>
          </a:blip>
          <a:stretch>
            <a:fillRect/>
          </a:stretch>
        </p:blipFill>
        <p:spPr>
          <a:xfrm>
            <a:off x="81575" y="2054668"/>
            <a:ext cx="6770189" cy="2651959"/>
          </a:xfrm>
          <a:prstGeom prst="rect">
            <a:avLst/>
          </a:prstGeom>
          <a:noFill/>
          <a:ln cap="flat" cmpd="sng" w="19050">
            <a:solidFill>
              <a:schemeClr val="dk2"/>
            </a:solidFill>
            <a:prstDash val="solid"/>
            <a:round/>
            <a:headEnd len="sm" w="sm" type="none"/>
            <a:tailEnd len="sm" w="sm" type="none"/>
          </a:ln>
        </p:spPr>
      </p:pic>
      <p:pic>
        <p:nvPicPr>
          <p:cNvPr id="598" name="Google Shape;598;p52"/>
          <p:cNvPicPr preferRelativeResize="0"/>
          <p:nvPr/>
        </p:nvPicPr>
        <p:blipFill>
          <a:blip r:embed="rId4">
            <a:alphaModFix/>
          </a:blip>
          <a:stretch>
            <a:fillRect/>
          </a:stretch>
        </p:blipFill>
        <p:spPr>
          <a:xfrm>
            <a:off x="6963054" y="2054668"/>
            <a:ext cx="4808045" cy="4171280"/>
          </a:xfrm>
          <a:prstGeom prst="rect">
            <a:avLst/>
          </a:prstGeom>
          <a:noFill/>
          <a:ln cap="flat" cmpd="sng" w="19050">
            <a:solidFill>
              <a:schemeClr val="dk2"/>
            </a:solidFill>
            <a:prstDash val="solid"/>
            <a:round/>
            <a:headEnd len="sm" w="sm" type="none"/>
            <a:tailEnd len="sm" w="sm" type="none"/>
          </a:ln>
        </p:spPr>
      </p:pic>
      <p:sp>
        <p:nvSpPr>
          <p:cNvPr id="599" name="Google Shape;599;p52"/>
          <p:cNvSpPr/>
          <p:nvPr/>
        </p:nvSpPr>
        <p:spPr>
          <a:xfrm>
            <a:off x="81575" y="15564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1</a:t>
            </a:r>
            <a:endParaRPr sz="1800">
              <a:latin typeface="Nunito ExtraBold"/>
              <a:ea typeface="Nunito ExtraBold"/>
              <a:cs typeface="Nunito ExtraBold"/>
              <a:sym typeface="Nunito ExtraBold"/>
            </a:endParaRPr>
          </a:p>
        </p:txBody>
      </p:sp>
      <p:sp>
        <p:nvSpPr>
          <p:cNvPr id="600" name="Google Shape;600;p52"/>
          <p:cNvSpPr/>
          <p:nvPr/>
        </p:nvSpPr>
        <p:spPr>
          <a:xfrm>
            <a:off x="6851775" y="15564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2</a:t>
            </a:r>
            <a:endParaRPr sz="1800">
              <a:latin typeface="Nunito ExtraBold"/>
              <a:ea typeface="Nunito ExtraBold"/>
              <a:cs typeface="Nunito ExtraBold"/>
              <a:sym typeface="Nunito Extra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Reset PIN</a:t>
            </a:r>
            <a:endParaRPr/>
          </a:p>
        </p:txBody>
      </p:sp>
      <p:sp>
        <p:nvSpPr>
          <p:cNvPr id="607" name="Google Shape;607;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08" name="Google Shape;608;p53"/>
          <p:cNvPicPr preferRelativeResize="0"/>
          <p:nvPr/>
        </p:nvPicPr>
        <p:blipFill>
          <a:blip r:embed="rId3">
            <a:alphaModFix/>
          </a:blip>
          <a:stretch>
            <a:fillRect/>
          </a:stretch>
        </p:blipFill>
        <p:spPr>
          <a:xfrm>
            <a:off x="3221375" y="1015943"/>
            <a:ext cx="7256431" cy="2929615"/>
          </a:xfrm>
          <a:prstGeom prst="rect">
            <a:avLst/>
          </a:prstGeom>
          <a:noFill/>
          <a:ln cap="flat" cmpd="sng" w="19050">
            <a:solidFill>
              <a:schemeClr val="dk2"/>
            </a:solidFill>
            <a:prstDash val="solid"/>
            <a:round/>
            <a:headEnd len="sm" w="sm" type="none"/>
            <a:tailEnd len="sm" w="sm" type="none"/>
          </a:ln>
        </p:spPr>
      </p:pic>
      <p:pic>
        <p:nvPicPr>
          <p:cNvPr id="609" name="Google Shape;609;p53"/>
          <p:cNvPicPr preferRelativeResize="0"/>
          <p:nvPr/>
        </p:nvPicPr>
        <p:blipFill>
          <a:blip r:embed="rId4">
            <a:alphaModFix/>
          </a:blip>
          <a:stretch>
            <a:fillRect/>
          </a:stretch>
        </p:blipFill>
        <p:spPr>
          <a:xfrm>
            <a:off x="3296963" y="4086158"/>
            <a:ext cx="6515100" cy="2205537"/>
          </a:xfrm>
          <a:prstGeom prst="rect">
            <a:avLst/>
          </a:prstGeom>
          <a:noFill/>
          <a:ln cap="flat" cmpd="sng" w="19050">
            <a:solidFill>
              <a:schemeClr val="dk2"/>
            </a:solidFill>
            <a:prstDash val="solid"/>
            <a:round/>
            <a:headEnd len="sm" w="sm" type="none"/>
            <a:tailEnd len="sm" w="sm" type="none"/>
          </a:ln>
        </p:spPr>
      </p:pic>
      <p:sp>
        <p:nvSpPr>
          <p:cNvPr id="610" name="Google Shape;610;p53"/>
          <p:cNvSpPr/>
          <p:nvPr/>
        </p:nvSpPr>
        <p:spPr>
          <a:xfrm>
            <a:off x="165250" y="1167675"/>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1</a:t>
            </a:r>
            <a:endParaRPr sz="1800">
              <a:latin typeface="Nunito ExtraBold"/>
              <a:ea typeface="Nunito ExtraBold"/>
              <a:cs typeface="Nunito ExtraBold"/>
              <a:sym typeface="Nunito ExtraBold"/>
            </a:endParaRPr>
          </a:p>
        </p:txBody>
      </p:sp>
      <p:sp>
        <p:nvSpPr>
          <p:cNvPr id="611" name="Google Shape;611;p53"/>
          <p:cNvSpPr/>
          <p:nvPr/>
        </p:nvSpPr>
        <p:spPr>
          <a:xfrm>
            <a:off x="165250" y="4086150"/>
            <a:ext cx="426900" cy="3888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Nunito ExtraBold"/>
                <a:ea typeface="Nunito ExtraBold"/>
                <a:cs typeface="Nunito ExtraBold"/>
                <a:sym typeface="Nunito ExtraBold"/>
              </a:rPr>
              <a:t>2</a:t>
            </a:r>
            <a:endParaRPr sz="1800">
              <a:latin typeface="Nunito ExtraBold"/>
              <a:ea typeface="Nunito ExtraBold"/>
              <a:cs typeface="Nunito ExtraBold"/>
              <a:sym typeface="Nunito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Accounts Crediting Guide</a:t>
            </a:r>
            <a:endParaRPr/>
          </a:p>
        </p:txBody>
      </p:sp>
      <p:sp>
        <p:nvSpPr>
          <p:cNvPr id="618" name="Google Shape;618;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619" name="Google Shape;619;p54"/>
          <p:cNvGraphicFramePr/>
          <p:nvPr/>
        </p:nvGraphicFramePr>
        <p:xfrm>
          <a:off x="952500" y="1340200"/>
          <a:ext cx="3000000" cy="3000000"/>
        </p:xfrm>
        <a:graphic>
          <a:graphicData uri="http://schemas.openxmlformats.org/drawingml/2006/table">
            <a:tbl>
              <a:tblPr>
                <a:noFill/>
                <a:tableStyleId>{C2F9A005-E642-40F9-924A-7E573E4F5973}</a:tableStyleId>
              </a:tblPr>
              <a:tblGrid>
                <a:gridCol w="3429000"/>
                <a:gridCol w="3429000"/>
                <a:gridCol w="3429000"/>
              </a:tblGrid>
              <a:tr h="1152175">
                <a:tc>
                  <a:txBody>
                    <a:bodyPr/>
                    <a:lstStyle/>
                    <a:p>
                      <a:pPr indent="0" lvl="0" marL="0" rtl="0" algn="l">
                        <a:spcBef>
                          <a:spcPts val="0"/>
                        </a:spcBef>
                        <a:spcAft>
                          <a:spcPts val="0"/>
                        </a:spcAft>
                        <a:buNone/>
                      </a:pPr>
                      <a:r>
                        <a:rPr lang="en-US" sz="2400">
                          <a:latin typeface="Nunito ExtraBold"/>
                          <a:ea typeface="Nunito ExtraBold"/>
                          <a:cs typeface="Nunito ExtraBold"/>
                          <a:sym typeface="Nunito ExtraBold"/>
                        </a:rPr>
                        <a:t>BUNDLE</a:t>
                      </a:r>
                      <a:endParaRPr sz="2400">
                        <a:latin typeface="Nunito ExtraBold"/>
                        <a:ea typeface="Nunito ExtraBold"/>
                        <a:cs typeface="Nunito ExtraBold"/>
                        <a:sym typeface="Nunito ExtraBold"/>
                      </a:endParaRPr>
                    </a:p>
                  </a:txBody>
                  <a:tcPr marT="91425" marB="91425" marR="91425" marL="91425"/>
                </a:tc>
                <a:tc>
                  <a:txBody>
                    <a:bodyPr/>
                    <a:lstStyle/>
                    <a:p>
                      <a:pPr indent="0" lvl="0" marL="0" rtl="0" algn="l">
                        <a:spcBef>
                          <a:spcPts val="0"/>
                        </a:spcBef>
                        <a:spcAft>
                          <a:spcPts val="0"/>
                        </a:spcAft>
                        <a:buNone/>
                      </a:pPr>
                      <a:r>
                        <a:rPr lang="en-US" sz="2400">
                          <a:latin typeface="Nunito ExtraBold"/>
                          <a:ea typeface="Nunito ExtraBold"/>
                          <a:cs typeface="Nunito ExtraBold"/>
                          <a:sym typeface="Nunito ExtraBold"/>
                        </a:rPr>
                        <a:t>DESCRIPTION</a:t>
                      </a:r>
                      <a:endParaRPr sz="2400">
                        <a:latin typeface="Nunito ExtraBold"/>
                        <a:ea typeface="Nunito ExtraBold"/>
                        <a:cs typeface="Nunito ExtraBold"/>
                        <a:sym typeface="Nunito ExtraBold"/>
                      </a:endParaRPr>
                    </a:p>
                  </a:txBody>
                  <a:tcPr marT="91425" marB="91425" marR="91425" marL="91425"/>
                </a:tc>
                <a:tc>
                  <a:txBody>
                    <a:bodyPr/>
                    <a:lstStyle/>
                    <a:p>
                      <a:pPr indent="0" lvl="0" marL="0" rtl="0" algn="l">
                        <a:spcBef>
                          <a:spcPts val="0"/>
                        </a:spcBef>
                        <a:spcAft>
                          <a:spcPts val="0"/>
                        </a:spcAft>
                        <a:buNone/>
                      </a:pPr>
                      <a:r>
                        <a:rPr lang="en-US" sz="2400">
                          <a:latin typeface="Nunito ExtraBold"/>
                          <a:ea typeface="Nunito ExtraBold"/>
                          <a:cs typeface="Nunito ExtraBold"/>
                          <a:sym typeface="Nunito ExtraBold"/>
                        </a:rPr>
                        <a:t>AMOUNT TO CREDIT (KOKO CORE)</a:t>
                      </a:r>
                      <a:endParaRPr sz="2400">
                        <a:latin typeface="Nunito ExtraBold"/>
                        <a:ea typeface="Nunito ExtraBold"/>
                        <a:cs typeface="Nunito ExtraBold"/>
                        <a:sym typeface="Nunito ExtraBold"/>
                      </a:endParaRPr>
                    </a:p>
                  </a:txBody>
                  <a:tcPr marT="91425" marB="91425" marR="91425" marL="91425"/>
                </a:tc>
              </a:tr>
              <a:tr h="1152175">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Starter</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4,500 (</a:t>
                      </a:r>
                      <a:r>
                        <a:rPr lang="en-US">
                          <a:latin typeface="Nunito SemiBold"/>
                          <a:ea typeface="Nunito SemiBold"/>
                          <a:cs typeface="Nunito SemiBold"/>
                          <a:sym typeface="Nunito SemiBold"/>
                        </a:rPr>
                        <a:t>Includes Ksh 500 of fuel credit</a:t>
                      </a:r>
                      <a:r>
                        <a:rPr lang="en-US" sz="2400">
                          <a:latin typeface="Nunito SemiBold"/>
                          <a:ea typeface="Nunito SemiBold"/>
                          <a:cs typeface="Nunito SemiBold"/>
                          <a:sym typeface="Nunito SemiBold"/>
                        </a:rPr>
                        <a:t>) </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highlight>
                            <a:srgbClr val="FF0000"/>
                          </a:highlight>
                          <a:latin typeface="Nunito SemiBold"/>
                          <a:ea typeface="Nunito SemiBold"/>
                          <a:cs typeface="Nunito SemiBold"/>
                          <a:sym typeface="Nunito SemiBold"/>
                        </a:rPr>
                        <a:t>4,500</a:t>
                      </a:r>
                      <a:endParaRPr sz="2400">
                        <a:highlight>
                          <a:srgbClr val="FF0000"/>
                        </a:highlight>
                        <a:latin typeface="Nunito SemiBold"/>
                        <a:ea typeface="Nunito SemiBold"/>
                        <a:cs typeface="Nunito SemiBold"/>
                        <a:sym typeface="Nunito SemiBold"/>
                      </a:endParaRPr>
                    </a:p>
                  </a:txBody>
                  <a:tcPr marT="91425" marB="91425" marR="91425" marL="91425"/>
                </a:tc>
              </a:tr>
              <a:tr h="1152175">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Bonus</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6,250 (</a:t>
                      </a:r>
                      <a:r>
                        <a:rPr lang="en-US">
                          <a:latin typeface="Nunito SemiBold"/>
                          <a:ea typeface="Nunito SemiBold"/>
                          <a:cs typeface="Nunito SemiBold"/>
                          <a:sym typeface="Nunito SemiBold"/>
                        </a:rPr>
                        <a:t>Includes Ksh 2, 500 of fuel credit - Bonus Ksh 250</a:t>
                      </a:r>
                      <a:r>
                        <a:rPr lang="en-US" sz="2400">
                          <a:latin typeface="Nunito SemiBold"/>
                          <a:ea typeface="Nunito SemiBold"/>
                          <a:cs typeface="Nunito SemiBold"/>
                          <a:sym typeface="Nunito SemiBold"/>
                        </a:rPr>
                        <a:t>)</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highlight>
                            <a:srgbClr val="FF0000"/>
                          </a:highlight>
                          <a:latin typeface="Nunito SemiBold"/>
                          <a:ea typeface="Nunito SemiBold"/>
                          <a:cs typeface="Nunito SemiBold"/>
                          <a:sym typeface="Nunito SemiBold"/>
                        </a:rPr>
                        <a:t>6,500</a:t>
                      </a:r>
                      <a:endParaRPr sz="2400">
                        <a:highlight>
                          <a:srgbClr val="FF0000"/>
                        </a:highlight>
                        <a:latin typeface="Nunito SemiBold"/>
                        <a:ea typeface="Nunito SemiBold"/>
                        <a:cs typeface="Nunito SemiBold"/>
                        <a:sym typeface="Nunito SemiBold"/>
                      </a:endParaRPr>
                    </a:p>
                  </a:txBody>
                  <a:tcPr marT="91425" marB="91425" marR="91425" marL="91425"/>
                </a:tc>
              </a:tr>
              <a:tr h="1152175">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Mega</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latin typeface="Nunito SemiBold"/>
                          <a:ea typeface="Nunito SemiBold"/>
                          <a:cs typeface="Nunito SemiBold"/>
                          <a:sym typeface="Nunito SemiBold"/>
                        </a:rPr>
                        <a:t>10,000 </a:t>
                      </a:r>
                      <a:r>
                        <a:rPr lang="en-US" sz="2400">
                          <a:solidFill>
                            <a:schemeClr val="dk1"/>
                          </a:solidFill>
                          <a:latin typeface="Nunito SemiBold"/>
                          <a:ea typeface="Nunito SemiBold"/>
                          <a:cs typeface="Nunito SemiBold"/>
                          <a:sym typeface="Nunito SemiBold"/>
                        </a:rPr>
                        <a:t>(</a:t>
                      </a:r>
                      <a:r>
                        <a:rPr lang="en-US">
                          <a:solidFill>
                            <a:schemeClr val="dk1"/>
                          </a:solidFill>
                          <a:latin typeface="Nunito SemiBold"/>
                          <a:ea typeface="Nunito SemiBold"/>
                          <a:cs typeface="Nunito SemiBold"/>
                          <a:sym typeface="Nunito SemiBold"/>
                        </a:rPr>
                        <a:t>Includes Ksh 6, 500 of fuel credit - Bonus Ksh 500</a:t>
                      </a:r>
                      <a:r>
                        <a:rPr lang="en-US" sz="2400">
                          <a:solidFill>
                            <a:schemeClr val="dk1"/>
                          </a:solidFill>
                          <a:latin typeface="Nunito SemiBold"/>
                          <a:ea typeface="Nunito SemiBold"/>
                          <a:cs typeface="Nunito SemiBold"/>
                          <a:sym typeface="Nunito SemiBold"/>
                        </a:rPr>
                        <a:t>)</a:t>
                      </a:r>
                      <a:endParaRPr sz="2400">
                        <a:latin typeface="Nunito SemiBold"/>
                        <a:ea typeface="Nunito SemiBold"/>
                        <a:cs typeface="Nunito SemiBold"/>
                        <a:sym typeface="Nunito SemiBold"/>
                      </a:endParaRPr>
                    </a:p>
                  </a:txBody>
                  <a:tcPr marT="91425" marB="91425" marR="91425" marL="91425"/>
                </a:tc>
                <a:tc>
                  <a:txBody>
                    <a:bodyPr/>
                    <a:lstStyle/>
                    <a:p>
                      <a:pPr indent="0" lvl="0" marL="0" rtl="0" algn="l">
                        <a:spcBef>
                          <a:spcPts val="0"/>
                        </a:spcBef>
                        <a:spcAft>
                          <a:spcPts val="0"/>
                        </a:spcAft>
                        <a:buNone/>
                      </a:pPr>
                      <a:r>
                        <a:rPr lang="en-US" sz="2400">
                          <a:highlight>
                            <a:srgbClr val="FF0000"/>
                          </a:highlight>
                          <a:latin typeface="Nunito SemiBold"/>
                          <a:ea typeface="Nunito SemiBold"/>
                          <a:cs typeface="Nunito SemiBold"/>
                          <a:sym typeface="Nunito SemiBold"/>
                        </a:rPr>
                        <a:t>10,500</a:t>
                      </a:r>
                      <a:endParaRPr sz="2400">
                        <a:highlight>
                          <a:srgbClr val="FF0000"/>
                        </a:highlight>
                        <a:latin typeface="Nunito SemiBold"/>
                        <a:ea typeface="Nunito SemiBold"/>
                        <a:cs typeface="Nunito SemiBold"/>
                        <a:sym typeface="Nunito SemiBold"/>
                      </a:endParaRP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CORE PERMISSIONS</a:t>
            </a:r>
            <a:endParaRPr/>
          </a:p>
        </p:txBody>
      </p:sp>
      <p:sp>
        <p:nvSpPr>
          <p:cNvPr id="626" name="Google Shape;626;p55"/>
          <p:cNvSpPr txBox="1"/>
          <p:nvPr>
            <p:ph idx="1" type="subTitle"/>
          </p:nvPr>
        </p:nvSpPr>
        <p:spPr>
          <a:xfrm>
            <a:off x="458725" y="1098850"/>
            <a:ext cx="11274600" cy="4886700"/>
          </a:xfrm>
          <a:prstGeom prst="rect">
            <a:avLst/>
          </a:prstGeom>
        </p:spPr>
        <p:txBody>
          <a:bodyPr anchorCtr="0" anchor="t" bIns="45700" lIns="91425" spcFirstLastPara="1" rIns="91425" wrap="square" tIns="45700">
            <a:noAutofit/>
          </a:bodyPr>
          <a:lstStyle/>
          <a:p>
            <a:pPr indent="-419100" lvl="0" marL="457200" rtl="0" algn="l">
              <a:spcBef>
                <a:spcPts val="1000"/>
              </a:spcBef>
              <a:spcAft>
                <a:spcPts val="0"/>
              </a:spcAft>
              <a:buSzPts val="3000"/>
              <a:buAutoNum type="arabicPeriod"/>
            </a:pPr>
            <a:r>
              <a:rPr lang="en-US" sz="3000"/>
              <a:t>Send SMS</a:t>
            </a:r>
            <a:endParaRPr sz="3000"/>
          </a:p>
          <a:p>
            <a:pPr indent="-419100" lvl="0" marL="457200" rtl="0" algn="l">
              <a:spcBef>
                <a:spcPts val="0"/>
              </a:spcBef>
              <a:spcAft>
                <a:spcPts val="0"/>
              </a:spcAft>
              <a:buSzPts val="3000"/>
              <a:buAutoNum type="arabicPeriod"/>
            </a:pPr>
            <a:r>
              <a:rPr lang="en-US" sz="3000"/>
              <a:t>Reset PIN</a:t>
            </a:r>
            <a:endParaRPr sz="3000"/>
          </a:p>
          <a:p>
            <a:pPr indent="-419100" lvl="0" marL="457200" rtl="0" algn="l">
              <a:spcBef>
                <a:spcPts val="0"/>
              </a:spcBef>
              <a:spcAft>
                <a:spcPts val="0"/>
              </a:spcAft>
              <a:buSzPts val="3000"/>
              <a:buAutoNum type="arabicPeriod"/>
            </a:pPr>
            <a:r>
              <a:rPr lang="en-US" sz="3000"/>
              <a:t>Credit Account</a:t>
            </a:r>
            <a:endParaRPr sz="3000"/>
          </a:p>
          <a:p>
            <a:pPr indent="-419100" lvl="0" marL="457200" rtl="0" algn="l">
              <a:spcBef>
                <a:spcPts val="0"/>
              </a:spcBef>
              <a:spcAft>
                <a:spcPts val="0"/>
              </a:spcAft>
              <a:buSzPts val="3000"/>
              <a:buAutoNum type="arabicPeriod"/>
            </a:pPr>
            <a:r>
              <a:rPr lang="en-US" sz="3000"/>
              <a:t>Edit Referral Code</a:t>
            </a:r>
            <a:endParaRPr sz="3000"/>
          </a:p>
          <a:p>
            <a:pPr indent="0" lvl="0" marL="457200" rtl="0" algn="l">
              <a:spcBef>
                <a:spcPts val="1000"/>
              </a:spcBef>
              <a:spcAft>
                <a:spcPts val="0"/>
              </a:spcAft>
              <a:buNone/>
            </a:pPr>
            <a:r>
              <a:t/>
            </a:r>
            <a:endParaRPr sz="3000"/>
          </a:p>
        </p:txBody>
      </p:sp>
      <p:sp>
        <p:nvSpPr>
          <p:cNvPr id="627" name="Google Shape;627;p5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5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TO BE ADDED: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Numbered steps for exactly what needs to </a:t>
            </a:r>
            <a:br>
              <a:rPr lang="en-US"/>
            </a:br>
            <a:r>
              <a:rPr lang="en-US"/>
              <a:t>be done </a:t>
            </a:r>
            <a:endParaRPr/>
          </a:p>
        </p:txBody>
      </p:sp>
      <p:sp>
        <p:nvSpPr>
          <p:cNvPr id="635" name="Google Shape;635;p5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36" name="Google Shape;636;p56"/>
          <p:cNvPicPr preferRelativeResize="0"/>
          <p:nvPr/>
        </p:nvPicPr>
        <p:blipFill>
          <a:blip r:embed="rId3">
            <a:alphaModFix/>
          </a:blip>
          <a:stretch>
            <a:fillRect/>
          </a:stretch>
        </p:blipFill>
        <p:spPr>
          <a:xfrm>
            <a:off x="8045150" y="2226250"/>
            <a:ext cx="4019550" cy="3714750"/>
          </a:xfrm>
          <a:prstGeom prst="rect">
            <a:avLst/>
          </a:prstGeom>
          <a:noFill/>
          <a:ln>
            <a:noFill/>
          </a:ln>
        </p:spPr>
      </p:pic>
      <p:sp>
        <p:nvSpPr>
          <p:cNvPr id="637" name="Google Shape;637;p56"/>
          <p:cNvSpPr/>
          <p:nvPr/>
        </p:nvSpPr>
        <p:spPr>
          <a:xfrm>
            <a:off x="8281550" y="1246900"/>
            <a:ext cx="2888700" cy="903900"/>
          </a:xfrm>
          <a:prstGeom prst="wedgeRoundRectCallout">
            <a:avLst>
              <a:gd fmla="val -49640" name="adj1"/>
              <a:gd fmla="val -396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[add welcome Gift Service SMS before this]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5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45" name="Google Shape;645;p57"/>
          <p:cNvPicPr preferRelativeResize="0"/>
          <p:nvPr/>
        </p:nvPicPr>
        <p:blipFill>
          <a:blip r:embed="rId3">
            <a:alphaModFix/>
          </a:blip>
          <a:stretch>
            <a:fillRect/>
          </a:stretch>
        </p:blipFill>
        <p:spPr>
          <a:xfrm>
            <a:off x="5283575" y="332362"/>
            <a:ext cx="6908425" cy="6525626"/>
          </a:xfrm>
          <a:prstGeom prst="rect">
            <a:avLst/>
          </a:prstGeom>
          <a:noFill/>
          <a:ln>
            <a:noFill/>
          </a:ln>
        </p:spPr>
      </p:pic>
      <p:sp>
        <p:nvSpPr>
          <p:cNvPr id="646" name="Google Shape;646;p57"/>
          <p:cNvSpPr txBox="1"/>
          <p:nvPr/>
        </p:nvSpPr>
        <p:spPr>
          <a:xfrm>
            <a:off x="228625" y="1381975"/>
            <a:ext cx="5985300" cy="6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In creating all Recipient accounts,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for SIGN UP REFERRER enter </a:t>
            </a:r>
            <a:br>
              <a:rPr lang="en-US">
                <a:latin typeface="Nunito SemiBold"/>
                <a:ea typeface="Nunito SemiBold"/>
                <a:cs typeface="Nunito SemiBold"/>
                <a:sym typeface="Nunito SemiBold"/>
              </a:rPr>
            </a:br>
            <a:r>
              <a:rPr lang="en-US">
                <a:latin typeface="Nunito SemiBold"/>
                <a:ea typeface="Nunito SemiBold"/>
                <a:cs typeface="Nunito SemiBold"/>
                <a:sym typeface="Nunito SemiBold"/>
              </a:rPr>
              <a:t>KOKO Gift Service (REFERRAL CODE:  </a:t>
            </a:r>
            <a:r>
              <a:rPr b="1" lang="en-US">
                <a:highlight>
                  <a:srgbClr val="FFFF00"/>
                </a:highlight>
                <a:latin typeface="Nunito"/>
                <a:ea typeface="Nunito"/>
                <a:cs typeface="Nunito"/>
                <a:sym typeface="Nunito"/>
              </a:rPr>
              <a:t>5FASF</a:t>
            </a:r>
            <a:r>
              <a:rPr lang="en-US">
                <a:latin typeface="Nunito SemiBold"/>
                <a:ea typeface="Nunito SemiBold"/>
                <a:cs typeface="Nunito SemiBold"/>
                <a:sym typeface="Nunito SemiBold"/>
              </a:rPr>
              <a:t> )</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Nomenclature </a:t>
            </a:r>
            <a:endParaRPr/>
          </a:p>
        </p:txBody>
      </p:sp>
      <p:sp>
        <p:nvSpPr>
          <p:cNvPr id="190" name="Google Shape;190;p22"/>
          <p:cNvSpPr txBox="1"/>
          <p:nvPr>
            <p:ph idx="1" type="subTitle"/>
          </p:nvPr>
        </p:nvSpPr>
        <p:spPr>
          <a:xfrm>
            <a:off x="458724" y="10276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t>KOKO Gift Service </a:t>
            </a:r>
            <a:r>
              <a:rPr lang="en-US" sz="2000"/>
              <a:t>	:	Special Operation that is selling, fulfilling &amp; supporting 2019 gift sales</a:t>
            </a:r>
            <a:endParaRPr sz="2000"/>
          </a:p>
          <a:p>
            <a:pPr indent="0" lvl="0" marL="0" rtl="0" algn="l">
              <a:spcBef>
                <a:spcPts val="1000"/>
              </a:spcBef>
              <a:spcAft>
                <a:spcPts val="0"/>
              </a:spcAft>
              <a:buNone/>
            </a:pPr>
            <a:r>
              <a:rPr b="1" lang="en-US" sz="2000"/>
              <a:t>KOKO Gift Line </a:t>
            </a:r>
            <a:r>
              <a:rPr lang="en-US" sz="2000"/>
              <a:t>	:   	The Phone or Whatsapp channel @ 0700 069 999 (tablet w/ Rono) </a:t>
            </a:r>
            <a:endParaRPr sz="2000"/>
          </a:p>
          <a:p>
            <a:pPr indent="0" lvl="0" marL="0" rtl="0" algn="l">
              <a:spcBef>
                <a:spcPts val="1000"/>
              </a:spcBef>
              <a:spcAft>
                <a:spcPts val="0"/>
              </a:spcAft>
              <a:buNone/>
            </a:pPr>
            <a:r>
              <a:rPr b="1" lang="en-US" sz="2000"/>
              <a:t>KOKO Cooker Kit</a:t>
            </a:r>
            <a:r>
              <a:rPr lang="en-US" sz="2000"/>
              <a:t>	: 	</a:t>
            </a:r>
            <a:r>
              <a:rPr lang="en-US" sz="2000"/>
              <a:t>KOKO Cooker + Canister  only </a:t>
            </a:r>
            <a:endParaRPr sz="2000"/>
          </a:p>
          <a:p>
            <a:pPr indent="0" lvl="0" marL="0" rtl="0" algn="l">
              <a:spcBef>
                <a:spcPts val="1000"/>
              </a:spcBef>
              <a:spcAft>
                <a:spcPts val="0"/>
              </a:spcAft>
              <a:buNone/>
            </a:pPr>
            <a:r>
              <a:rPr b="1" lang="en-US" sz="2000"/>
              <a:t>KOKO Fuel Credit</a:t>
            </a:r>
            <a:r>
              <a:rPr lang="en-US" sz="2000"/>
              <a:t>	: 	Formal name for KOKO credit </a:t>
            </a:r>
            <a:endParaRPr sz="2000"/>
          </a:p>
          <a:p>
            <a:pPr indent="0" lvl="0" marL="0" rtl="0" algn="l">
              <a:spcBef>
                <a:spcPts val="1000"/>
              </a:spcBef>
              <a:spcAft>
                <a:spcPts val="0"/>
              </a:spcAft>
              <a:buNone/>
            </a:pPr>
            <a:r>
              <a:rPr b="1" lang="en-US" sz="2000"/>
              <a:t>Bundle</a:t>
            </a:r>
            <a:r>
              <a:rPr lang="en-US" sz="2000"/>
              <a:t>				:  	Unique combination of KOKO Cooker + Canister + KOKO Fuel Credit </a:t>
            </a:r>
            <a:endParaRPr sz="2000"/>
          </a:p>
          <a:p>
            <a:pPr indent="0" lvl="0" marL="0" rtl="0" algn="l">
              <a:spcBef>
                <a:spcPts val="1000"/>
              </a:spcBef>
              <a:spcAft>
                <a:spcPts val="0"/>
              </a:spcAft>
              <a:buNone/>
            </a:pPr>
            <a:r>
              <a:rPr b="1" lang="en-US" sz="2000"/>
              <a:t>Gifter</a:t>
            </a:r>
            <a:r>
              <a:rPr lang="en-US" sz="2000"/>
              <a:t>				: 	Person who places order for Gift </a:t>
            </a:r>
            <a:endParaRPr sz="2000"/>
          </a:p>
          <a:p>
            <a:pPr indent="0" lvl="0" marL="0" rtl="0" algn="l">
              <a:spcBef>
                <a:spcPts val="1000"/>
              </a:spcBef>
              <a:spcAft>
                <a:spcPts val="0"/>
              </a:spcAft>
              <a:buNone/>
            </a:pPr>
            <a:r>
              <a:rPr b="1" lang="en-US" sz="2000"/>
              <a:t>Gift Voucher</a:t>
            </a:r>
            <a:r>
              <a:rPr lang="en-US" sz="2000"/>
              <a:t>		: 	The PDF file that contains all information needed to redeem Gift</a:t>
            </a:r>
            <a:endParaRPr sz="2000"/>
          </a:p>
          <a:p>
            <a:pPr indent="0" lvl="0" marL="0" rtl="0" algn="l">
              <a:spcBef>
                <a:spcPts val="1000"/>
              </a:spcBef>
              <a:spcAft>
                <a:spcPts val="0"/>
              </a:spcAft>
              <a:buNone/>
            </a:pPr>
            <a:r>
              <a:rPr b="1" lang="en-US" sz="2000"/>
              <a:t>Voucher Number</a:t>
            </a:r>
            <a:r>
              <a:rPr lang="en-US" sz="2000"/>
              <a:t>	: 	Unique identifier in format “KGxxxxxxx” where x = random number</a:t>
            </a:r>
            <a:endParaRPr sz="2000"/>
          </a:p>
          <a:p>
            <a:pPr indent="0" lvl="0" marL="0" rtl="0" algn="l">
              <a:spcBef>
                <a:spcPts val="1000"/>
              </a:spcBef>
              <a:spcAft>
                <a:spcPts val="0"/>
              </a:spcAft>
              <a:buNone/>
            </a:pPr>
            <a:r>
              <a:rPr b="1" lang="en-US" sz="2000"/>
              <a:t>Recipient</a:t>
            </a:r>
            <a:r>
              <a:rPr lang="en-US" sz="2000"/>
              <a:t>			: 	Person who gets the Voucher from Gifter and redeems it </a:t>
            </a:r>
            <a:endParaRPr sz="2000"/>
          </a:p>
          <a:p>
            <a:pPr indent="0" lvl="0" marL="0" rtl="0" algn="l">
              <a:spcBef>
                <a:spcPts val="1000"/>
              </a:spcBef>
              <a:spcAft>
                <a:spcPts val="0"/>
              </a:spcAft>
              <a:buNone/>
            </a:pPr>
            <a:r>
              <a:rPr b="1" lang="en-US" sz="2000"/>
              <a:t>PIN </a:t>
            </a:r>
            <a:r>
              <a:rPr lang="en-US" sz="2000"/>
              <a:t>				: 	The 4 digit number needed to log into KOKOpoint</a:t>
            </a:r>
            <a:endParaRPr sz="2000"/>
          </a:p>
          <a:p>
            <a:pPr indent="0" lvl="0" marL="0" rtl="0" algn="l">
              <a:spcBef>
                <a:spcPts val="1000"/>
              </a:spcBef>
              <a:spcAft>
                <a:spcPts val="0"/>
              </a:spcAft>
              <a:buNone/>
            </a:pPr>
            <a:r>
              <a:t/>
            </a:r>
            <a:endParaRPr sz="2000"/>
          </a:p>
        </p:txBody>
      </p:sp>
      <p:sp>
        <p:nvSpPr>
          <p:cNvPr id="191" name="Google Shape;191;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8"/>
          <p:cNvSpPr/>
          <p:nvPr/>
        </p:nvSpPr>
        <p:spPr>
          <a:xfrm>
            <a:off x="337100" y="4676625"/>
            <a:ext cx="113961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654" name="Google Shape;654;p5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655" name="Google Shape;655;p5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FAQ for Gifters :  Master list </a:t>
            </a:r>
            <a:endParaRPr/>
          </a:p>
        </p:txBody>
      </p:sp>
      <p:sp>
        <p:nvSpPr>
          <p:cNvPr id="662" name="Google Shape;662;p5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AutoNum type="arabicPeriod"/>
            </a:pPr>
            <a:r>
              <a:rPr lang="en-US" sz="1800"/>
              <a:t>C</a:t>
            </a:r>
            <a:r>
              <a:rPr lang="en-US" sz="1800"/>
              <a:t>an I get a refund on Gift Voucher I bought but did not send? </a:t>
            </a:r>
            <a:endParaRPr sz="1800"/>
          </a:p>
          <a:p>
            <a:pPr indent="-342900" lvl="0" marL="457200" rtl="0" algn="l">
              <a:spcBef>
                <a:spcPts val="0"/>
              </a:spcBef>
              <a:spcAft>
                <a:spcPts val="0"/>
              </a:spcAft>
              <a:buSzPts val="1800"/>
              <a:buAutoNum type="arabicPeriod"/>
            </a:pPr>
            <a:r>
              <a:rPr lang="en-US" sz="1800"/>
              <a:t>Lost Gift Voucher file / Can you please resend it? </a:t>
            </a:r>
            <a:endParaRPr sz="1800"/>
          </a:p>
          <a:p>
            <a:pPr indent="0" lvl="0" marL="0" rtl="0" algn="l">
              <a:spcBef>
                <a:spcPts val="1000"/>
              </a:spcBef>
              <a:spcAft>
                <a:spcPts val="0"/>
              </a:spcAft>
              <a:buNone/>
            </a:pPr>
            <a:r>
              <a:rPr b="1" lang="en-US" sz="1800"/>
              <a:t>Rono to update</a:t>
            </a:r>
            <a:endParaRPr b="1" sz="1800"/>
          </a:p>
        </p:txBody>
      </p:sp>
      <p:sp>
        <p:nvSpPr>
          <p:cNvPr id="663" name="Google Shape;663;p5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FAQ for Recipient:  Master list </a:t>
            </a:r>
            <a:endParaRPr/>
          </a:p>
        </p:txBody>
      </p:sp>
      <p:sp>
        <p:nvSpPr>
          <p:cNvPr id="670" name="Google Shape;670;p6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AutoNum type="arabicPeriod"/>
            </a:pPr>
            <a:r>
              <a:rPr lang="en-US" sz="1800"/>
              <a:t>xxx</a:t>
            </a:r>
            <a:endParaRPr sz="1800"/>
          </a:p>
        </p:txBody>
      </p:sp>
      <p:sp>
        <p:nvSpPr>
          <p:cNvPr id="671" name="Google Shape;671;p6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FAQ for Gift Team:  Master list </a:t>
            </a:r>
            <a:endParaRPr/>
          </a:p>
        </p:txBody>
      </p:sp>
      <p:sp>
        <p:nvSpPr>
          <p:cNvPr id="678" name="Google Shape;678;p6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AutoNum type="arabicPeriod"/>
            </a:pPr>
            <a:r>
              <a:rPr lang="en-US" sz="1800"/>
              <a:t>What if Recipient already has a KOKO Account ?</a:t>
            </a:r>
            <a:endParaRPr sz="1800"/>
          </a:p>
        </p:txBody>
      </p:sp>
      <p:sp>
        <p:nvSpPr>
          <p:cNvPr id="679" name="Google Shape;679;p6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6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9300"/>
              <a:t>ARCHIVED</a:t>
            </a:r>
            <a:br>
              <a:rPr lang="en-US" sz="9300"/>
            </a:br>
            <a:r>
              <a:rPr lang="en-US" sz="9300"/>
              <a:t> SLIDES GO HERE  </a:t>
            </a:r>
            <a:endParaRPr sz="9300"/>
          </a:p>
        </p:txBody>
      </p:sp>
      <p:sp>
        <p:nvSpPr>
          <p:cNvPr id="687" name="Google Shape;687;p6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p:nvPr/>
        </p:nvSpPr>
        <p:spPr>
          <a:xfrm>
            <a:off x="337100" y="2085825"/>
            <a:ext cx="113961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199" name="Google Shape;199;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00" name="Google Shape;200;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p:nvPr/>
        </p:nvSpPr>
        <p:spPr>
          <a:xfrm>
            <a:off x="2143925" y="2103900"/>
            <a:ext cx="1637400" cy="2487600"/>
          </a:xfrm>
          <a:prstGeom prst="roundRect">
            <a:avLst>
              <a:gd fmla="val 16667" name="adj"/>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7" name="Google Shape;207;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 of t</a:t>
            </a:r>
            <a:r>
              <a:rPr lang="en-US"/>
              <a:t>he KOKO Gifting Process </a:t>
            </a:r>
            <a:r>
              <a:rPr lang="en-US"/>
              <a:t>for</a:t>
            </a:r>
            <a:r>
              <a:rPr lang="en-US"/>
              <a:t> 2019 </a:t>
            </a:r>
            <a:endParaRPr/>
          </a:p>
        </p:txBody>
      </p:sp>
      <p:sp>
        <p:nvSpPr>
          <p:cNvPr id="208" name="Google Shape;208;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9" name="Google Shape;209;p24"/>
          <p:cNvSpPr/>
          <p:nvPr/>
        </p:nvSpPr>
        <p:spPr>
          <a:xfrm>
            <a:off x="355123" y="2643225"/>
            <a:ext cx="1597500" cy="13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Gifter learns about KOKO Gift Service, browses the 3 Bundles, then </a:t>
            </a:r>
            <a:r>
              <a:rPr lang="en-US" sz="1500">
                <a:solidFill>
                  <a:schemeClr val="dk1"/>
                </a:solidFill>
              </a:rPr>
              <a:t>orders &amp; pays for a Voucher </a:t>
            </a:r>
            <a:endParaRPr sz="1500"/>
          </a:p>
        </p:txBody>
      </p:sp>
      <p:sp>
        <p:nvSpPr>
          <p:cNvPr id="210" name="Google Shape;210;p24"/>
          <p:cNvSpPr/>
          <p:nvPr/>
        </p:nvSpPr>
        <p:spPr>
          <a:xfrm>
            <a:off x="2236035" y="2905125"/>
            <a:ext cx="1597500" cy="8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KOKO </a:t>
            </a:r>
            <a:r>
              <a:rPr b="1" lang="en-US" sz="1500"/>
              <a:t>receives</a:t>
            </a:r>
            <a:r>
              <a:rPr b="1" lang="en-US" sz="1500"/>
              <a:t> Gift Order, processes it, prepares Gift Voucher &amp; sends it to Gifter </a:t>
            </a:r>
            <a:endParaRPr b="1" sz="1500"/>
          </a:p>
        </p:txBody>
      </p:sp>
      <p:sp>
        <p:nvSpPr>
          <p:cNvPr id="211" name="Google Shape;211;p24"/>
          <p:cNvSpPr/>
          <p:nvPr/>
        </p:nvSpPr>
        <p:spPr>
          <a:xfrm>
            <a:off x="4383725" y="2905125"/>
            <a:ext cx="1284000" cy="8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Gifter gives Voucher </a:t>
            </a:r>
            <a:br>
              <a:rPr lang="en-US" sz="1500"/>
            </a:br>
            <a:r>
              <a:rPr lang="en-US" sz="1500"/>
              <a:t>to Recipient</a:t>
            </a:r>
            <a:endParaRPr sz="1500"/>
          </a:p>
        </p:txBody>
      </p:sp>
      <p:sp>
        <p:nvSpPr>
          <p:cNvPr id="212" name="Google Shape;212;p24"/>
          <p:cNvSpPr/>
          <p:nvPr/>
        </p:nvSpPr>
        <p:spPr>
          <a:xfrm>
            <a:off x="6299800" y="2905125"/>
            <a:ext cx="1284000" cy="8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Recipient contacts KOKO to redeem voucher</a:t>
            </a:r>
            <a:endParaRPr sz="1500"/>
          </a:p>
        </p:txBody>
      </p:sp>
      <p:sp>
        <p:nvSpPr>
          <p:cNvPr id="213" name="Google Shape;213;p24"/>
          <p:cNvSpPr/>
          <p:nvPr/>
        </p:nvSpPr>
        <p:spPr>
          <a:xfrm>
            <a:off x="7964975" y="2905125"/>
            <a:ext cx="1518000" cy="8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500"/>
              <a:t>KOKO creates account for Recipient and sends them KOKO PIN </a:t>
            </a:r>
            <a:endParaRPr b="1" sz="1500"/>
          </a:p>
        </p:txBody>
      </p:sp>
      <p:sp>
        <p:nvSpPr>
          <p:cNvPr id="214" name="Google Shape;214;p24"/>
          <p:cNvSpPr/>
          <p:nvPr/>
        </p:nvSpPr>
        <p:spPr>
          <a:xfrm>
            <a:off x="9911936" y="2905125"/>
            <a:ext cx="1597500" cy="8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Recipient visits KOKOpoint &amp; uses their </a:t>
            </a:r>
            <a:r>
              <a:rPr lang="en-US" sz="1500"/>
              <a:t>p</a:t>
            </a:r>
            <a:r>
              <a:rPr lang="en-US" sz="1500"/>
              <a:t>hone &amp; KOKO PIN to Collect Cooker </a:t>
            </a:r>
            <a:endParaRPr sz="1500"/>
          </a:p>
        </p:txBody>
      </p:sp>
      <p:grpSp>
        <p:nvGrpSpPr>
          <p:cNvPr id="215" name="Google Shape;215;p24"/>
          <p:cNvGrpSpPr/>
          <p:nvPr/>
        </p:nvGrpSpPr>
        <p:grpSpPr>
          <a:xfrm>
            <a:off x="1934297" y="2977846"/>
            <a:ext cx="109814" cy="687932"/>
            <a:chOff x="3345650" y="4824525"/>
            <a:chExt cx="285900" cy="1190400"/>
          </a:xfrm>
        </p:grpSpPr>
        <p:cxnSp>
          <p:nvCxnSpPr>
            <p:cNvPr id="216" name="Google Shape;216;p24"/>
            <p:cNvCxnSpPr/>
            <p:nvPr/>
          </p:nvCxnSpPr>
          <p:spPr>
            <a:xfrm>
              <a:off x="3345650" y="4824525"/>
              <a:ext cx="285900" cy="595200"/>
            </a:xfrm>
            <a:prstGeom prst="straightConnector1">
              <a:avLst/>
            </a:prstGeom>
            <a:noFill/>
            <a:ln cap="flat" cmpd="sng" w="9525">
              <a:solidFill>
                <a:schemeClr val="dk2"/>
              </a:solidFill>
              <a:prstDash val="solid"/>
              <a:round/>
              <a:headEnd len="med" w="med" type="none"/>
              <a:tailEnd len="med" w="med" type="none"/>
            </a:ln>
          </p:spPr>
        </p:cxnSp>
        <p:cxnSp>
          <p:nvCxnSpPr>
            <p:cNvPr id="217" name="Google Shape;217;p24"/>
            <p:cNvCxnSpPr/>
            <p:nvPr/>
          </p:nvCxnSpPr>
          <p:spPr>
            <a:xfrm flipH="1">
              <a:off x="3345650" y="5419725"/>
              <a:ext cx="285900" cy="595200"/>
            </a:xfrm>
            <a:prstGeom prst="straightConnector1">
              <a:avLst/>
            </a:prstGeom>
            <a:noFill/>
            <a:ln cap="flat" cmpd="sng" w="9525">
              <a:solidFill>
                <a:schemeClr val="dk2"/>
              </a:solidFill>
              <a:prstDash val="solid"/>
              <a:round/>
              <a:headEnd len="med" w="med" type="none"/>
              <a:tailEnd len="med" w="med" type="none"/>
            </a:ln>
          </p:spPr>
        </p:cxnSp>
      </p:grpSp>
      <p:grpSp>
        <p:nvGrpSpPr>
          <p:cNvPr id="218" name="Google Shape;218;p24"/>
          <p:cNvGrpSpPr/>
          <p:nvPr/>
        </p:nvGrpSpPr>
        <p:grpSpPr>
          <a:xfrm>
            <a:off x="3915497" y="2977846"/>
            <a:ext cx="109814" cy="687932"/>
            <a:chOff x="3345650" y="4824525"/>
            <a:chExt cx="285900" cy="1190400"/>
          </a:xfrm>
        </p:grpSpPr>
        <p:cxnSp>
          <p:nvCxnSpPr>
            <p:cNvPr id="219" name="Google Shape;219;p24"/>
            <p:cNvCxnSpPr/>
            <p:nvPr/>
          </p:nvCxnSpPr>
          <p:spPr>
            <a:xfrm>
              <a:off x="3345650" y="4824525"/>
              <a:ext cx="285900" cy="5952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4"/>
            <p:cNvCxnSpPr/>
            <p:nvPr/>
          </p:nvCxnSpPr>
          <p:spPr>
            <a:xfrm flipH="1">
              <a:off x="3345650" y="5419725"/>
              <a:ext cx="285900" cy="595200"/>
            </a:xfrm>
            <a:prstGeom prst="straightConnector1">
              <a:avLst/>
            </a:prstGeom>
            <a:noFill/>
            <a:ln cap="flat" cmpd="sng" w="9525">
              <a:solidFill>
                <a:schemeClr val="dk2"/>
              </a:solidFill>
              <a:prstDash val="solid"/>
              <a:round/>
              <a:headEnd len="med" w="med" type="none"/>
              <a:tailEnd len="med" w="med" type="none"/>
            </a:ln>
          </p:spPr>
        </p:cxnSp>
      </p:grpSp>
      <p:grpSp>
        <p:nvGrpSpPr>
          <p:cNvPr id="221" name="Google Shape;221;p24"/>
          <p:cNvGrpSpPr/>
          <p:nvPr/>
        </p:nvGrpSpPr>
        <p:grpSpPr>
          <a:xfrm>
            <a:off x="5790792" y="2977846"/>
            <a:ext cx="109814" cy="687932"/>
            <a:chOff x="3345650" y="4824525"/>
            <a:chExt cx="285900" cy="1190400"/>
          </a:xfrm>
        </p:grpSpPr>
        <p:cxnSp>
          <p:nvCxnSpPr>
            <p:cNvPr id="222" name="Google Shape;222;p24"/>
            <p:cNvCxnSpPr/>
            <p:nvPr/>
          </p:nvCxnSpPr>
          <p:spPr>
            <a:xfrm>
              <a:off x="3345650" y="4824525"/>
              <a:ext cx="285900" cy="5952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4"/>
            <p:cNvCxnSpPr/>
            <p:nvPr/>
          </p:nvCxnSpPr>
          <p:spPr>
            <a:xfrm flipH="1">
              <a:off x="3345650" y="5419725"/>
              <a:ext cx="285900" cy="595200"/>
            </a:xfrm>
            <a:prstGeom prst="straightConnector1">
              <a:avLst/>
            </a:prstGeom>
            <a:noFill/>
            <a:ln cap="flat" cmpd="sng" w="9525">
              <a:solidFill>
                <a:schemeClr val="dk2"/>
              </a:solidFill>
              <a:prstDash val="solid"/>
              <a:round/>
              <a:headEnd len="med" w="med" type="none"/>
              <a:tailEnd len="med" w="med" type="none"/>
            </a:ln>
          </p:spPr>
        </p:cxnSp>
      </p:grpSp>
      <p:grpSp>
        <p:nvGrpSpPr>
          <p:cNvPr id="224" name="Google Shape;224;p24"/>
          <p:cNvGrpSpPr/>
          <p:nvPr/>
        </p:nvGrpSpPr>
        <p:grpSpPr>
          <a:xfrm>
            <a:off x="7695792" y="2977846"/>
            <a:ext cx="109814" cy="687932"/>
            <a:chOff x="3345650" y="4824525"/>
            <a:chExt cx="285900" cy="1190400"/>
          </a:xfrm>
        </p:grpSpPr>
        <p:cxnSp>
          <p:nvCxnSpPr>
            <p:cNvPr id="225" name="Google Shape;225;p24"/>
            <p:cNvCxnSpPr/>
            <p:nvPr/>
          </p:nvCxnSpPr>
          <p:spPr>
            <a:xfrm>
              <a:off x="3345650" y="4824525"/>
              <a:ext cx="285900" cy="5952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24"/>
            <p:cNvCxnSpPr/>
            <p:nvPr/>
          </p:nvCxnSpPr>
          <p:spPr>
            <a:xfrm flipH="1">
              <a:off x="3345650" y="5419725"/>
              <a:ext cx="285900" cy="595200"/>
            </a:xfrm>
            <a:prstGeom prst="straightConnector1">
              <a:avLst/>
            </a:prstGeom>
            <a:noFill/>
            <a:ln cap="flat" cmpd="sng" w="9525">
              <a:solidFill>
                <a:schemeClr val="dk2"/>
              </a:solidFill>
              <a:prstDash val="solid"/>
              <a:round/>
              <a:headEnd len="med" w="med" type="none"/>
              <a:tailEnd len="med" w="med" type="none"/>
            </a:ln>
          </p:spPr>
        </p:cxnSp>
      </p:grpSp>
      <p:grpSp>
        <p:nvGrpSpPr>
          <p:cNvPr id="227" name="Google Shape;227;p24"/>
          <p:cNvGrpSpPr/>
          <p:nvPr/>
        </p:nvGrpSpPr>
        <p:grpSpPr>
          <a:xfrm>
            <a:off x="9678283" y="2977846"/>
            <a:ext cx="109814" cy="687932"/>
            <a:chOff x="3345650" y="4824525"/>
            <a:chExt cx="285900" cy="1190400"/>
          </a:xfrm>
        </p:grpSpPr>
        <p:cxnSp>
          <p:nvCxnSpPr>
            <p:cNvPr id="228" name="Google Shape;228;p24"/>
            <p:cNvCxnSpPr/>
            <p:nvPr/>
          </p:nvCxnSpPr>
          <p:spPr>
            <a:xfrm>
              <a:off x="3345650" y="4824525"/>
              <a:ext cx="285900" cy="5952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24"/>
            <p:cNvCxnSpPr/>
            <p:nvPr/>
          </p:nvCxnSpPr>
          <p:spPr>
            <a:xfrm flipH="1">
              <a:off x="3345650" y="5419725"/>
              <a:ext cx="285900" cy="595200"/>
            </a:xfrm>
            <a:prstGeom prst="straightConnector1">
              <a:avLst/>
            </a:prstGeom>
            <a:noFill/>
            <a:ln cap="flat" cmpd="sng" w="9525">
              <a:solidFill>
                <a:schemeClr val="dk2"/>
              </a:solidFill>
              <a:prstDash val="solid"/>
              <a:round/>
              <a:headEnd len="med" w="med" type="none"/>
              <a:tailEnd len="med" w="med" type="none"/>
            </a:ln>
          </p:spPr>
        </p:cxnSp>
      </p:grpSp>
      <p:sp>
        <p:nvSpPr>
          <p:cNvPr id="230" name="Google Shape;230;p24"/>
          <p:cNvSpPr txBox="1"/>
          <p:nvPr/>
        </p:nvSpPr>
        <p:spPr>
          <a:xfrm>
            <a:off x="592650" y="5341100"/>
            <a:ext cx="5653200" cy="34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200">
                <a:highlight>
                  <a:srgbClr val="FFFF00"/>
                </a:highlight>
                <a:latin typeface="Nunito"/>
                <a:ea typeface="Nunito"/>
                <a:cs typeface="Nunito"/>
                <a:sym typeface="Nunito"/>
              </a:rPr>
              <a:t>1.  “</a:t>
            </a:r>
            <a:r>
              <a:rPr b="1" lang="en-US" sz="2200">
                <a:highlight>
                  <a:srgbClr val="FFFF00"/>
                </a:highlight>
                <a:latin typeface="Nunito"/>
                <a:ea typeface="Nunito"/>
                <a:cs typeface="Nunito"/>
                <a:sym typeface="Nunito"/>
              </a:rPr>
              <a:t>Voucher Issuance  Process”</a:t>
            </a:r>
            <a:endParaRPr b="1" sz="2200">
              <a:highlight>
                <a:srgbClr val="FFFF00"/>
              </a:highlight>
              <a:latin typeface="Nunito"/>
              <a:ea typeface="Nunito"/>
              <a:cs typeface="Nunito"/>
              <a:sym typeface="Nunito"/>
            </a:endParaRPr>
          </a:p>
        </p:txBody>
      </p:sp>
      <p:sp>
        <p:nvSpPr>
          <p:cNvPr id="231" name="Google Shape;231;p24"/>
          <p:cNvSpPr txBox="1"/>
          <p:nvPr/>
        </p:nvSpPr>
        <p:spPr>
          <a:xfrm>
            <a:off x="6435425" y="5798300"/>
            <a:ext cx="5653200" cy="345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2200">
                <a:highlight>
                  <a:srgbClr val="00FF00"/>
                </a:highlight>
                <a:latin typeface="Nunito"/>
                <a:ea typeface="Nunito"/>
                <a:cs typeface="Nunito"/>
                <a:sym typeface="Nunito"/>
              </a:rPr>
              <a:t>2. “</a:t>
            </a:r>
            <a:r>
              <a:rPr b="1" lang="en-US" sz="2200">
                <a:highlight>
                  <a:srgbClr val="00FF00"/>
                </a:highlight>
                <a:latin typeface="Nunito"/>
                <a:ea typeface="Nunito"/>
                <a:cs typeface="Nunito"/>
                <a:sym typeface="Nunito"/>
              </a:rPr>
              <a:t>Voucher Redemption Process” </a:t>
            </a:r>
            <a:endParaRPr b="1" sz="2200">
              <a:highlight>
                <a:srgbClr val="00FF00"/>
              </a:highlight>
              <a:latin typeface="Nunito"/>
              <a:ea typeface="Nunito"/>
              <a:cs typeface="Nunito"/>
              <a:sym typeface="Nunito"/>
            </a:endParaRPr>
          </a:p>
        </p:txBody>
      </p:sp>
      <p:cxnSp>
        <p:nvCxnSpPr>
          <p:cNvPr id="232" name="Google Shape;232;p24"/>
          <p:cNvCxnSpPr/>
          <p:nvPr/>
        </p:nvCxnSpPr>
        <p:spPr>
          <a:xfrm rot="10800000">
            <a:off x="3093150" y="4781588"/>
            <a:ext cx="66600" cy="5595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4"/>
          <p:cNvCxnSpPr/>
          <p:nvPr/>
        </p:nvCxnSpPr>
        <p:spPr>
          <a:xfrm rot="10800000">
            <a:off x="8761650" y="4862800"/>
            <a:ext cx="130500" cy="972300"/>
          </a:xfrm>
          <a:prstGeom prst="straightConnector1">
            <a:avLst/>
          </a:prstGeom>
          <a:noFill/>
          <a:ln cap="flat" cmpd="sng" w="9525">
            <a:solidFill>
              <a:schemeClr val="dk2"/>
            </a:solidFill>
            <a:prstDash val="solid"/>
            <a:round/>
            <a:headEnd len="med" w="med" type="none"/>
            <a:tailEnd len="med" w="med" type="triangle"/>
          </a:ln>
        </p:spPr>
      </p:cxnSp>
      <p:sp>
        <p:nvSpPr>
          <p:cNvPr id="234" name="Google Shape;234;p24"/>
          <p:cNvSpPr/>
          <p:nvPr/>
        </p:nvSpPr>
        <p:spPr>
          <a:xfrm>
            <a:off x="7906800" y="2103900"/>
            <a:ext cx="1637400" cy="2487600"/>
          </a:xfrm>
          <a:prstGeom prst="roundRect">
            <a:avLst>
              <a:gd fmla="val 16667" name="adj"/>
            </a:avLst>
          </a:prstGeom>
          <a:noFill/>
          <a:ln cap="flat" cmpd="sng" w="2857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nvSpPr>
        <p:spPr>
          <a:xfrm>
            <a:off x="1393936" y="1126200"/>
            <a:ext cx="93987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Nunito SemiBold"/>
                <a:ea typeface="Nunito SemiBold"/>
                <a:cs typeface="Nunito SemiBold"/>
                <a:sym typeface="Nunito SemiBold"/>
              </a:rPr>
              <a:t>(see Detailed Process walkthrough &amp; FAQs section later for how to handle exceptions to these processes, etc.) </a:t>
            </a:r>
            <a:endParaRPr i="1">
              <a:latin typeface="Nunito SemiBold"/>
              <a:ea typeface="Nunito SemiBold"/>
              <a:cs typeface="Nunito SemiBold"/>
              <a:sym typeface="Nunito SemiBold"/>
            </a:endParaRPr>
          </a:p>
        </p:txBody>
      </p:sp>
      <p:sp>
        <p:nvSpPr>
          <p:cNvPr id="236" name="Google Shape;236;p24"/>
          <p:cNvSpPr/>
          <p:nvPr/>
        </p:nvSpPr>
        <p:spPr>
          <a:xfrm>
            <a:off x="213875" y="2103900"/>
            <a:ext cx="1637400" cy="24876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4090333" y="2103900"/>
            <a:ext cx="1637400" cy="24876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5968563" y="2103900"/>
            <a:ext cx="1637400" cy="24876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9891174" y="2103900"/>
            <a:ext cx="1637400" cy="2487600"/>
          </a:xfrm>
          <a:prstGeom prst="roundRect">
            <a:avLst>
              <a:gd fmla="val 16667" name="adj"/>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p:nvPr/>
        </p:nvSpPr>
        <p:spPr>
          <a:xfrm>
            <a:off x="9266438" y="1272650"/>
            <a:ext cx="2486376" cy="1149930"/>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Nunito"/>
                <a:ea typeface="Nunito"/>
                <a:cs typeface="Nunito"/>
                <a:sym typeface="Nunito"/>
              </a:rPr>
              <a:t>Voucher PDF Template </a:t>
            </a:r>
            <a:br>
              <a:rPr b="1" lang="en-US" sz="1200">
                <a:solidFill>
                  <a:schemeClr val="dk1"/>
                </a:solidFill>
                <a:latin typeface="Nunito"/>
                <a:ea typeface="Nunito"/>
                <a:cs typeface="Nunito"/>
                <a:sym typeface="Nunito"/>
              </a:rPr>
            </a:br>
            <a:endParaRPr b="1" sz="1200">
              <a:solidFill>
                <a:schemeClr val="dk1"/>
              </a:solidFill>
              <a:latin typeface="Nunito"/>
              <a:ea typeface="Nunito"/>
              <a:cs typeface="Nunito"/>
              <a:sym typeface="Nunito"/>
            </a:endParaRPr>
          </a:p>
          <a:p>
            <a:pPr indent="0" lvl="0" marL="0" rtl="0" algn="l">
              <a:spcBef>
                <a:spcPts val="0"/>
              </a:spcBef>
              <a:spcAft>
                <a:spcPts val="0"/>
              </a:spcAft>
              <a:buNone/>
            </a:pPr>
            <a:r>
              <a:rPr i="1" lang="en-US" sz="1200">
                <a:solidFill>
                  <a:schemeClr val="dk1"/>
                </a:solidFill>
                <a:latin typeface="Nunito SemiBold"/>
                <a:ea typeface="Nunito SemiBold"/>
                <a:cs typeface="Nunito SemiBold"/>
                <a:sym typeface="Nunito SemiBold"/>
              </a:rPr>
              <a:t>PDF files on to which Order Details are pasted to create Voucher for each bundle</a:t>
            </a:r>
            <a:endParaRPr i="1" sz="1200">
              <a:solidFill>
                <a:schemeClr val="dk1"/>
              </a:solidFill>
              <a:latin typeface="Nunito SemiBold"/>
              <a:ea typeface="Nunito SemiBold"/>
              <a:cs typeface="Nunito SemiBold"/>
              <a:sym typeface="Nunito SemiBold"/>
            </a:endParaRPr>
          </a:p>
        </p:txBody>
      </p:sp>
      <p:cxnSp>
        <p:nvCxnSpPr>
          <p:cNvPr id="245" name="Google Shape;245;p25"/>
          <p:cNvCxnSpPr/>
          <p:nvPr/>
        </p:nvCxnSpPr>
        <p:spPr>
          <a:xfrm rot="10800000">
            <a:off x="3965050" y="2103100"/>
            <a:ext cx="1300500" cy="654300"/>
          </a:xfrm>
          <a:prstGeom prst="straightConnector1">
            <a:avLst/>
          </a:prstGeom>
          <a:noFill/>
          <a:ln cap="flat" cmpd="sng" w="9525">
            <a:solidFill>
              <a:schemeClr val="dk2"/>
            </a:solidFill>
            <a:prstDash val="dot"/>
            <a:round/>
            <a:headEnd len="med" w="med" type="none"/>
            <a:tailEnd len="med" w="med" type="none"/>
          </a:ln>
        </p:spPr>
      </p:cxnSp>
      <p:cxnSp>
        <p:nvCxnSpPr>
          <p:cNvPr id="246" name="Google Shape;246;p25"/>
          <p:cNvCxnSpPr>
            <a:endCxn id="247" idx="0"/>
          </p:cNvCxnSpPr>
          <p:nvPr/>
        </p:nvCxnSpPr>
        <p:spPr>
          <a:xfrm flipH="1">
            <a:off x="3848705" y="3588700"/>
            <a:ext cx="1751700" cy="1573500"/>
          </a:xfrm>
          <a:prstGeom prst="straightConnector1">
            <a:avLst/>
          </a:prstGeom>
          <a:noFill/>
          <a:ln cap="flat" cmpd="sng" w="9525">
            <a:solidFill>
              <a:schemeClr val="dk2"/>
            </a:solidFill>
            <a:prstDash val="dot"/>
            <a:round/>
            <a:headEnd len="med" w="med" type="none"/>
            <a:tailEnd len="med" w="med" type="none"/>
          </a:ln>
        </p:spPr>
      </p:cxnSp>
      <p:pic>
        <p:nvPicPr>
          <p:cNvPr id="248" name="Google Shape;24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9" name="Google Shape;249;p2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100"/>
              <a:buNone/>
            </a:pPr>
            <a:r>
              <a:rPr lang="en-US">
                <a:highlight>
                  <a:srgbClr val="FFFF00"/>
                </a:highlight>
              </a:rPr>
              <a:t>1.  Voucher Issuance  Process (Overview)</a:t>
            </a:r>
            <a:endParaRPr>
              <a:highlight>
                <a:srgbClr val="FFFF00"/>
              </a:highlight>
            </a:endParaRPr>
          </a:p>
        </p:txBody>
      </p:sp>
      <p:sp>
        <p:nvSpPr>
          <p:cNvPr id="250" name="Google Shape;25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1" name="Google Shape;251;p25"/>
          <p:cNvSpPr/>
          <p:nvPr/>
        </p:nvSpPr>
        <p:spPr>
          <a:xfrm>
            <a:off x="678650" y="1589175"/>
            <a:ext cx="1871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Order placed on gift.kokonetworks.com</a:t>
            </a:r>
            <a:endParaRPr sz="1200"/>
          </a:p>
          <a:p>
            <a:pPr indent="0" lvl="0" marL="0" rtl="0" algn="ctr">
              <a:spcBef>
                <a:spcPts val="0"/>
              </a:spcBef>
              <a:spcAft>
                <a:spcPts val="0"/>
              </a:spcAft>
              <a:buNone/>
            </a:pPr>
            <a:r>
              <a:rPr lang="en-US" sz="1200"/>
              <a:t>(via Pesapal API)</a:t>
            </a:r>
            <a:endParaRPr sz="1200"/>
          </a:p>
        </p:txBody>
      </p:sp>
      <p:sp>
        <p:nvSpPr>
          <p:cNvPr id="252" name="Google Shape;252;p25"/>
          <p:cNvSpPr/>
          <p:nvPr/>
        </p:nvSpPr>
        <p:spPr>
          <a:xfrm>
            <a:off x="678650" y="3494175"/>
            <a:ext cx="1871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Order placed on </a:t>
            </a:r>
            <a:br>
              <a:rPr lang="en-US" sz="1200"/>
            </a:br>
            <a:r>
              <a:rPr lang="en-US" sz="1200"/>
              <a:t>KOKO Gift Whatsapp</a:t>
            </a:r>
            <a:endParaRPr sz="1200"/>
          </a:p>
          <a:p>
            <a:pPr indent="0" lvl="0" marL="0" rtl="0" algn="ctr">
              <a:spcBef>
                <a:spcPts val="0"/>
              </a:spcBef>
              <a:spcAft>
                <a:spcPts val="0"/>
              </a:spcAft>
              <a:buNone/>
            </a:pPr>
            <a:r>
              <a:rPr lang="en-US" sz="1200"/>
              <a:t>(via mPesa Buy Goods: </a:t>
            </a:r>
            <a:endParaRPr sz="1200"/>
          </a:p>
          <a:p>
            <a:pPr indent="0" lvl="0" marL="0" rtl="0" algn="ctr">
              <a:spcBef>
                <a:spcPts val="0"/>
              </a:spcBef>
              <a:spcAft>
                <a:spcPts val="0"/>
              </a:spcAft>
              <a:buNone/>
            </a:pPr>
            <a:r>
              <a:rPr lang="en-US" sz="1200"/>
              <a:t>“KOKO Voucher”)</a:t>
            </a:r>
            <a:endParaRPr sz="1200"/>
          </a:p>
        </p:txBody>
      </p:sp>
      <p:sp>
        <p:nvSpPr>
          <p:cNvPr id="253" name="Google Shape;253;p25"/>
          <p:cNvSpPr/>
          <p:nvPr/>
        </p:nvSpPr>
        <p:spPr>
          <a:xfrm>
            <a:off x="2860516" y="2613100"/>
            <a:ext cx="1871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Email arrives at </a:t>
            </a:r>
            <a:br>
              <a:rPr lang="en-US" sz="1200"/>
            </a:br>
            <a:r>
              <a:rPr lang="en-US" sz="1200" u="sng">
                <a:solidFill>
                  <a:schemeClr val="hlink"/>
                </a:solidFill>
                <a:hlinkClick r:id="rId4"/>
              </a:rPr>
              <a:t>gift@kokonetworks.com</a:t>
            </a:r>
            <a:endParaRPr sz="1200"/>
          </a:p>
          <a:p>
            <a:pPr indent="0" lvl="0" marL="0" rtl="0" algn="ctr">
              <a:spcBef>
                <a:spcPts val="0"/>
              </a:spcBef>
              <a:spcAft>
                <a:spcPts val="0"/>
              </a:spcAft>
              <a:buNone/>
            </a:pPr>
            <a:r>
              <a:rPr lang="en-US" sz="1200"/>
              <a:t>(automatically)</a:t>
            </a:r>
            <a:endParaRPr sz="1200"/>
          </a:p>
        </p:txBody>
      </p:sp>
      <p:sp>
        <p:nvSpPr>
          <p:cNvPr id="254" name="Google Shape;254;p25"/>
          <p:cNvSpPr/>
          <p:nvPr/>
        </p:nvSpPr>
        <p:spPr>
          <a:xfrm>
            <a:off x="5104436" y="2613100"/>
            <a:ext cx="1871400" cy="833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Transfer all O</a:t>
            </a:r>
            <a:r>
              <a:rPr lang="en-US" sz="1200"/>
              <a:t>rder data to KOKO Gift Order Processing Log</a:t>
            </a:r>
            <a:endParaRPr sz="1200"/>
          </a:p>
          <a:p>
            <a:pPr indent="0" lvl="0" marL="0" rtl="0" algn="ctr">
              <a:spcBef>
                <a:spcPts val="0"/>
              </a:spcBef>
              <a:spcAft>
                <a:spcPts val="0"/>
              </a:spcAft>
              <a:buNone/>
            </a:pPr>
            <a:r>
              <a:rPr lang="en-US" sz="1200"/>
              <a:t>(manually)</a:t>
            </a:r>
            <a:endParaRPr sz="1200"/>
          </a:p>
        </p:txBody>
      </p:sp>
      <p:sp>
        <p:nvSpPr>
          <p:cNvPr id="255" name="Google Shape;255;p25"/>
          <p:cNvSpPr/>
          <p:nvPr/>
        </p:nvSpPr>
        <p:spPr>
          <a:xfrm>
            <a:off x="7339173" y="2613100"/>
            <a:ext cx="1871400" cy="833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Create </a:t>
            </a:r>
            <a:r>
              <a:rPr lang="en-US" sz="1200"/>
              <a:t>Voucher PDF file for the Order</a:t>
            </a:r>
            <a:endParaRPr sz="1200"/>
          </a:p>
          <a:p>
            <a:pPr indent="0" lvl="0" marL="0" rtl="0" algn="ctr">
              <a:spcBef>
                <a:spcPts val="0"/>
              </a:spcBef>
              <a:spcAft>
                <a:spcPts val="0"/>
              </a:spcAft>
              <a:buNone/>
            </a:pPr>
            <a:r>
              <a:rPr lang="en-US" sz="1200"/>
              <a:t>(manually)</a:t>
            </a:r>
            <a:endParaRPr sz="1200"/>
          </a:p>
        </p:txBody>
      </p:sp>
      <p:sp>
        <p:nvSpPr>
          <p:cNvPr id="256" name="Google Shape;256;p25"/>
          <p:cNvSpPr/>
          <p:nvPr/>
        </p:nvSpPr>
        <p:spPr>
          <a:xfrm>
            <a:off x="9573923" y="2613100"/>
            <a:ext cx="1871400" cy="833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Voucher PDF file emailed or whatsapped to Gifter </a:t>
            </a:r>
            <a:endParaRPr sz="1200"/>
          </a:p>
          <a:p>
            <a:pPr indent="0" lvl="0" marL="0" rtl="0" algn="ctr">
              <a:spcBef>
                <a:spcPts val="0"/>
              </a:spcBef>
              <a:spcAft>
                <a:spcPts val="0"/>
              </a:spcAft>
              <a:buNone/>
            </a:pPr>
            <a:r>
              <a:rPr lang="en-US" sz="1200"/>
              <a:t>(manually)</a:t>
            </a:r>
            <a:endParaRPr sz="1200"/>
          </a:p>
        </p:txBody>
      </p:sp>
      <p:sp>
        <p:nvSpPr>
          <p:cNvPr id="257" name="Google Shape;257;p25"/>
          <p:cNvSpPr/>
          <p:nvPr/>
        </p:nvSpPr>
        <p:spPr>
          <a:xfrm>
            <a:off x="7186773" y="1857038"/>
            <a:ext cx="1871400" cy="83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t>Choose available Voucher Number </a:t>
            </a:r>
            <a:r>
              <a:rPr lang="en-US" sz="900"/>
              <a:t>(manually)</a:t>
            </a:r>
            <a:endParaRPr sz="900"/>
          </a:p>
        </p:txBody>
      </p:sp>
      <p:sp>
        <p:nvSpPr>
          <p:cNvPr id="258" name="Google Shape;258;p25"/>
          <p:cNvSpPr/>
          <p:nvPr/>
        </p:nvSpPr>
        <p:spPr>
          <a:xfrm>
            <a:off x="3196346" y="1777275"/>
            <a:ext cx="1304700" cy="45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PesaPal dashboard</a:t>
            </a:r>
            <a:endParaRPr sz="1200"/>
          </a:p>
        </p:txBody>
      </p:sp>
      <p:sp>
        <p:nvSpPr>
          <p:cNvPr id="247" name="Google Shape;247;p25"/>
          <p:cNvSpPr/>
          <p:nvPr/>
        </p:nvSpPr>
        <p:spPr>
          <a:xfrm>
            <a:off x="3196355" y="5162200"/>
            <a:ext cx="13047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mPesa till dashboard</a:t>
            </a:r>
            <a:endParaRPr sz="1200"/>
          </a:p>
        </p:txBody>
      </p:sp>
      <p:cxnSp>
        <p:nvCxnSpPr>
          <p:cNvPr id="259" name="Google Shape;259;p25"/>
          <p:cNvCxnSpPr>
            <a:stCxn id="251" idx="3"/>
          </p:cNvCxnSpPr>
          <p:nvPr/>
        </p:nvCxnSpPr>
        <p:spPr>
          <a:xfrm>
            <a:off x="2550050" y="2005875"/>
            <a:ext cx="251400" cy="507300"/>
          </a:xfrm>
          <a:prstGeom prst="straightConnector1">
            <a:avLst/>
          </a:prstGeom>
          <a:noFill/>
          <a:ln cap="flat" cmpd="sng" w="9525">
            <a:solidFill>
              <a:schemeClr val="dk2"/>
            </a:solidFill>
            <a:prstDash val="solid"/>
            <a:round/>
            <a:headEnd len="med" w="med" type="none"/>
            <a:tailEnd len="med" w="med" type="triangle"/>
          </a:ln>
        </p:spPr>
      </p:cxnSp>
      <p:cxnSp>
        <p:nvCxnSpPr>
          <p:cNvPr id="260" name="Google Shape;260;p25"/>
          <p:cNvCxnSpPr>
            <a:stCxn id="252" idx="3"/>
          </p:cNvCxnSpPr>
          <p:nvPr/>
        </p:nvCxnSpPr>
        <p:spPr>
          <a:xfrm flipH="1" rot="10800000">
            <a:off x="2550050" y="3466575"/>
            <a:ext cx="193200" cy="444300"/>
          </a:xfrm>
          <a:prstGeom prst="straightConnector1">
            <a:avLst/>
          </a:prstGeom>
          <a:noFill/>
          <a:ln cap="flat" cmpd="sng" w="9525">
            <a:solidFill>
              <a:schemeClr val="dk2"/>
            </a:solidFill>
            <a:prstDash val="solid"/>
            <a:round/>
            <a:headEnd len="med" w="med" type="none"/>
            <a:tailEnd len="med" w="med" type="triangle"/>
          </a:ln>
        </p:spPr>
      </p:cxnSp>
      <p:cxnSp>
        <p:nvCxnSpPr>
          <p:cNvPr id="261" name="Google Shape;261;p25"/>
          <p:cNvCxnSpPr>
            <a:endCxn id="254" idx="1"/>
          </p:cNvCxnSpPr>
          <p:nvPr/>
        </p:nvCxnSpPr>
        <p:spPr>
          <a:xfrm>
            <a:off x="4731836" y="3029800"/>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5"/>
          <p:cNvCxnSpPr/>
          <p:nvPr/>
        </p:nvCxnSpPr>
        <p:spPr>
          <a:xfrm>
            <a:off x="6939036" y="3029800"/>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63" name="Google Shape;263;p25"/>
          <p:cNvCxnSpPr/>
          <p:nvPr/>
        </p:nvCxnSpPr>
        <p:spPr>
          <a:xfrm>
            <a:off x="9200511" y="3052425"/>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64" name="Google Shape;264;p25"/>
          <p:cNvCxnSpPr/>
          <p:nvPr/>
        </p:nvCxnSpPr>
        <p:spPr>
          <a:xfrm>
            <a:off x="7171773" y="2174900"/>
            <a:ext cx="418500" cy="350100"/>
          </a:xfrm>
          <a:prstGeom prst="straightConnector1">
            <a:avLst/>
          </a:prstGeom>
          <a:noFill/>
          <a:ln cap="flat" cmpd="sng" w="9525">
            <a:solidFill>
              <a:schemeClr val="dk2"/>
            </a:solidFill>
            <a:prstDash val="solid"/>
            <a:round/>
            <a:headEnd len="med" w="med" type="none"/>
            <a:tailEnd len="med" w="med" type="triangle"/>
          </a:ln>
        </p:spPr>
      </p:cxnSp>
      <p:sp>
        <p:nvSpPr>
          <p:cNvPr id="265" name="Google Shape;265;p25"/>
          <p:cNvSpPr txBox="1"/>
          <p:nvPr/>
        </p:nvSpPr>
        <p:spPr>
          <a:xfrm>
            <a:off x="592800" y="5465725"/>
            <a:ext cx="3255900" cy="12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66" name="Google Shape;266;p25"/>
          <p:cNvSpPr/>
          <p:nvPr/>
        </p:nvSpPr>
        <p:spPr>
          <a:xfrm>
            <a:off x="6435650" y="4500975"/>
            <a:ext cx="4149684" cy="1239894"/>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u="sng">
                <a:solidFill>
                  <a:schemeClr val="hlink"/>
                </a:solidFill>
                <a:latin typeface="Nunito"/>
                <a:ea typeface="Nunito"/>
                <a:cs typeface="Nunito"/>
                <a:sym typeface="Nunito"/>
                <a:hlinkClick r:id="rId5"/>
              </a:rPr>
              <a:t>Gift Order Processing Log</a:t>
            </a:r>
            <a:r>
              <a:rPr b="1" lang="en-US">
                <a:solidFill>
                  <a:schemeClr val="dk1"/>
                </a:solidFill>
                <a:latin typeface="Nunito"/>
                <a:ea typeface="Nunito"/>
                <a:cs typeface="Nunito"/>
                <a:sym typeface="Nunito"/>
              </a:rPr>
              <a:t>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br>
              <a:rPr lang="en-US">
                <a:solidFill>
                  <a:schemeClr val="dk1"/>
                </a:solidFill>
                <a:latin typeface="Nunito SemiBold"/>
                <a:ea typeface="Nunito SemiBold"/>
                <a:cs typeface="Nunito SemiBold"/>
                <a:sym typeface="Nunito SemiBold"/>
              </a:rPr>
            </a:br>
            <a:r>
              <a:rPr i="1" lang="en-US">
                <a:solidFill>
                  <a:schemeClr val="dk1"/>
                </a:solidFill>
                <a:latin typeface="Nunito SemiBold"/>
                <a:ea typeface="Nunito SemiBold"/>
                <a:cs typeface="Nunito SemiBold"/>
                <a:sym typeface="Nunito SemiBold"/>
              </a:rPr>
              <a:t>A google sheet to track issuance &amp; redemption </a:t>
            </a:r>
            <a:endParaRPr i="1">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i="1" lang="en-US">
                <a:solidFill>
                  <a:schemeClr val="dk1"/>
                </a:solidFill>
                <a:latin typeface="Nunito SemiBold"/>
                <a:ea typeface="Nunito SemiBold"/>
                <a:cs typeface="Nunito SemiBold"/>
                <a:sym typeface="Nunito SemiBold"/>
              </a:rPr>
              <a:t>Read &amp; write limited to: Rono + Mercy </a:t>
            </a:r>
            <a:endParaRPr i="1">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i="1" lang="en-US">
                <a:solidFill>
                  <a:schemeClr val="dk1"/>
                </a:solidFill>
                <a:latin typeface="Nunito SemiBold"/>
                <a:ea typeface="Nunito SemiBold"/>
                <a:cs typeface="Nunito SemiBold"/>
                <a:sym typeface="Nunito SemiBold"/>
              </a:rPr>
              <a:t>Read : Exco</a:t>
            </a:r>
            <a:endParaRPr i="1">
              <a:solidFill>
                <a:schemeClr val="dk1"/>
              </a:solidFill>
              <a:latin typeface="Nunito SemiBold"/>
              <a:ea typeface="Nunito SemiBold"/>
              <a:cs typeface="Nunito SemiBold"/>
              <a:sym typeface="Nunito SemiBold"/>
            </a:endParaRPr>
          </a:p>
        </p:txBody>
      </p:sp>
      <p:cxnSp>
        <p:nvCxnSpPr>
          <p:cNvPr id="267" name="Google Shape;267;p25"/>
          <p:cNvCxnSpPr/>
          <p:nvPr/>
        </p:nvCxnSpPr>
        <p:spPr>
          <a:xfrm>
            <a:off x="6451175" y="3640800"/>
            <a:ext cx="720600" cy="720600"/>
          </a:xfrm>
          <a:prstGeom prst="straightConnector1">
            <a:avLst/>
          </a:prstGeom>
          <a:noFill/>
          <a:ln cap="flat" cmpd="sng" w="9525">
            <a:solidFill>
              <a:schemeClr val="dk2"/>
            </a:solidFill>
            <a:prstDash val="dash"/>
            <a:round/>
            <a:headEnd len="med" w="med" type="stealth"/>
            <a:tailEnd len="med" w="med" type="triangle"/>
          </a:ln>
        </p:spPr>
      </p:cxnSp>
      <p:cxnSp>
        <p:nvCxnSpPr>
          <p:cNvPr id="268" name="Google Shape;268;p25"/>
          <p:cNvCxnSpPr/>
          <p:nvPr/>
        </p:nvCxnSpPr>
        <p:spPr>
          <a:xfrm>
            <a:off x="8148250" y="3690075"/>
            <a:ext cx="11700" cy="531900"/>
          </a:xfrm>
          <a:prstGeom prst="straightConnector1">
            <a:avLst/>
          </a:prstGeom>
          <a:noFill/>
          <a:ln cap="flat" cmpd="sng" w="9525">
            <a:solidFill>
              <a:schemeClr val="dk2"/>
            </a:solidFill>
            <a:prstDash val="dash"/>
            <a:round/>
            <a:headEnd len="med" w="med" type="stealth"/>
            <a:tailEnd len="med" w="med" type="triangle"/>
          </a:ln>
        </p:spPr>
      </p:cxnSp>
      <p:cxnSp>
        <p:nvCxnSpPr>
          <p:cNvPr id="269" name="Google Shape;269;p25"/>
          <p:cNvCxnSpPr/>
          <p:nvPr/>
        </p:nvCxnSpPr>
        <p:spPr>
          <a:xfrm flipH="1">
            <a:off x="9670950" y="3710550"/>
            <a:ext cx="592800" cy="651000"/>
          </a:xfrm>
          <a:prstGeom prst="straightConnector1">
            <a:avLst/>
          </a:prstGeom>
          <a:noFill/>
          <a:ln cap="flat" cmpd="sng" w="9525">
            <a:solidFill>
              <a:schemeClr val="dk2"/>
            </a:solidFill>
            <a:prstDash val="dash"/>
            <a:round/>
            <a:headEnd len="med" w="med" type="stealth"/>
            <a:tailEnd len="med" w="med" type="triangle"/>
          </a:ln>
        </p:spPr>
      </p:cxnSp>
      <p:sp>
        <p:nvSpPr>
          <p:cNvPr id="270" name="Google Shape;270;p25"/>
          <p:cNvSpPr/>
          <p:nvPr/>
        </p:nvSpPr>
        <p:spPr>
          <a:xfrm>
            <a:off x="5468100" y="1091350"/>
            <a:ext cx="2486376" cy="1149930"/>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sz="1200">
                <a:solidFill>
                  <a:schemeClr val="dk1"/>
                </a:solidFill>
                <a:latin typeface="Nunito"/>
                <a:ea typeface="Nunito"/>
                <a:cs typeface="Nunito"/>
                <a:sym typeface="Nunito"/>
              </a:rPr>
              <a:t>Voucher Master List </a:t>
            </a:r>
            <a:br>
              <a:rPr b="1" lang="en-US" sz="1200">
                <a:solidFill>
                  <a:schemeClr val="dk1"/>
                </a:solidFill>
                <a:latin typeface="Nunito"/>
                <a:ea typeface="Nunito"/>
                <a:cs typeface="Nunito"/>
                <a:sym typeface="Nunito"/>
              </a:rPr>
            </a:br>
            <a:endParaRPr b="1" sz="1200">
              <a:solidFill>
                <a:schemeClr val="dk1"/>
              </a:solidFill>
              <a:latin typeface="Nunito"/>
              <a:ea typeface="Nunito"/>
              <a:cs typeface="Nunito"/>
              <a:sym typeface="Nunito"/>
            </a:endParaRPr>
          </a:p>
          <a:p>
            <a:pPr indent="0" lvl="0" marL="0" rtl="0" algn="l">
              <a:spcBef>
                <a:spcPts val="0"/>
              </a:spcBef>
              <a:spcAft>
                <a:spcPts val="0"/>
              </a:spcAft>
              <a:buNone/>
            </a:pPr>
            <a:r>
              <a:rPr i="1" lang="en-US" sz="1200">
                <a:solidFill>
                  <a:schemeClr val="dk1"/>
                </a:solidFill>
                <a:latin typeface="Nunito SemiBold"/>
                <a:ea typeface="Nunito SemiBold"/>
                <a:cs typeface="Nunito SemiBold"/>
                <a:sym typeface="Nunito SemiBold"/>
              </a:rPr>
              <a:t>A google sheet with actual Voucher Numbers to be issued. Read limited to: Rono</a:t>
            </a:r>
            <a:endParaRPr i="1" sz="1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i="1" lang="en-US" sz="1200">
                <a:solidFill>
                  <a:schemeClr val="dk1"/>
                </a:solidFill>
                <a:latin typeface="Nunito SemiBold"/>
                <a:ea typeface="Nunito SemiBold"/>
                <a:cs typeface="Nunito SemiBold"/>
                <a:sym typeface="Nunito SemiBold"/>
              </a:rPr>
              <a:t>Write:  Micael  </a:t>
            </a:r>
            <a:endParaRPr i="1" sz="1200">
              <a:solidFill>
                <a:schemeClr val="dk1"/>
              </a:solidFill>
              <a:latin typeface="Nunito SemiBold"/>
              <a:ea typeface="Nunito SemiBold"/>
              <a:cs typeface="Nunito SemiBold"/>
              <a:sym typeface="Nunito SemiBold"/>
            </a:endParaRPr>
          </a:p>
        </p:txBody>
      </p:sp>
      <p:sp>
        <p:nvSpPr>
          <p:cNvPr id="271" name="Google Shape;271;p25"/>
          <p:cNvSpPr txBox="1"/>
          <p:nvPr/>
        </p:nvSpPr>
        <p:spPr>
          <a:xfrm>
            <a:off x="1498550" y="5979825"/>
            <a:ext cx="93987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Nunito SemiBold"/>
                <a:ea typeface="Nunito SemiBold"/>
                <a:cs typeface="Nunito SemiBold"/>
                <a:sym typeface="Nunito SemiBold"/>
              </a:rPr>
              <a:t>(see Detailed Process walkthrough &amp; FAQs section later for how to handle exceptions to these processes, etc.) </a:t>
            </a:r>
            <a:endParaRPr i="1">
              <a:latin typeface="Nunito SemiBold"/>
              <a:ea typeface="Nunito SemiBold"/>
              <a:cs typeface="Nunito SemiBold"/>
              <a:sym typeface="Nunito SemiBold"/>
            </a:endParaRPr>
          </a:p>
        </p:txBody>
      </p:sp>
      <p:sp>
        <p:nvSpPr>
          <p:cNvPr id="272" name="Google Shape;272;p25"/>
          <p:cNvSpPr txBox="1"/>
          <p:nvPr/>
        </p:nvSpPr>
        <p:spPr>
          <a:xfrm>
            <a:off x="4672853" y="4309950"/>
            <a:ext cx="13599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latin typeface="Nunito SemiBold"/>
                <a:ea typeface="Nunito SemiBold"/>
                <a:cs typeface="Nunito SemiBold"/>
                <a:sym typeface="Nunito SemiBold"/>
              </a:rPr>
              <a:t>reference</a:t>
            </a:r>
            <a:endParaRPr i="1" sz="900">
              <a:latin typeface="Nunito SemiBold"/>
              <a:ea typeface="Nunito SemiBold"/>
              <a:cs typeface="Nunito SemiBold"/>
              <a:sym typeface="Nunito SemiBold"/>
            </a:endParaRPr>
          </a:p>
          <a:p>
            <a:pPr indent="0" lvl="0" marL="0" rtl="0" algn="l">
              <a:spcBef>
                <a:spcPts val="0"/>
              </a:spcBef>
              <a:spcAft>
                <a:spcPts val="0"/>
              </a:spcAft>
              <a:buNone/>
            </a:pPr>
            <a:r>
              <a:rPr i="1" lang="en-US" sz="900">
                <a:latin typeface="Nunito SemiBold"/>
                <a:ea typeface="Nunito SemiBold"/>
                <a:cs typeface="Nunito SemiBold"/>
                <a:sym typeface="Nunito SemiBold"/>
              </a:rPr>
              <a:t> if needed </a:t>
            </a:r>
            <a:endParaRPr i="1" sz="900">
              <a:latin typeface="Nunito SemiBold"/>
              <a:ea typeface="Nunito SemiBold"/>
              <a:cs typeface="Nunito SemiBold"/>
              <a:sym typeface="Nunito SemiBold"/>
            </a:endParaRPr>
          </a:p>
        </p:txBody>
      </p:sp>
      <p:sp>
        <p:nvSpPr>
          <p:cNvPr id="273" name="Google Shape;273;p25"/>
          <p:cNvSpPr txBox="1"/>
          <p:nvPr/>
        </p:nvSpPr>
        <p:spPr>
          <a:xfrm>
            <a:off x="4614553" y="2088875"/>
            <a:ext cx="13599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900">
                <a:latin typeface="Nunito SemiBold"/>
                <a:ea typeface="Nunito SemiBold"/>
                <a:cs typeface="Nunito SemiBold"/>
                <a:sym typeface="Nunito SemiBold"/>
              </a:rPr>
              <a:t>reference</a:t>
            </a:r>
            <a:endParaRPr i="1" sz="900">
              <a:latin typeface="Nunito SemiBold"/>
              <a:ea typeface="Nunito SemiBold"/>
              <a:cs typeface="Nunito SemiBold"/>
              <a:sym typeface="Nunito SemiBold"/>
            </a:endParaRPr>
          </a:p>
          <a:p>
            <a:pPr indent="0" lvl="0" marL="0" rtl="0" algn="l">
              <a:spcBef>
                <a:spcPts val="0"/>
              </a:spcBef>
              <a:spcAft>
                <a:spcPts val="0"/>
              </a:spcAft>
              <a:buNone/>
            </a:pPr>
            <a:r>
              <a:rPr i="1" lang="en-US" sz="900">
                <a:latin typeface="Nunito SemiBold"/>
                <a:ea typeface="Nunito SemiBold"/>
                <a:cs typeface="Nunito SemiBold"/>
                <a:sym typeface="Nunito SemiBold"/>
              </a:rPr>
              <a:t> if needed </a:t>
            </a:r>
            <a:endParaRPr i="1" sz="900">
              <a:latin typeface="Nunito SemiBold"/>
              <a:ea typeface="Nunito SemiBold"/>
              <a:cs typeface="Nunito SemiBold"/>
              <a:sym typeface="Nunito SemiBold"/>
            </a:endParaRPr>
          </a:p>
        </p:txBody>
      </p:sp>
      <p:cxnSp>
        <p:nvCxnSpPr>
          <p:cNvPr id="274" name="Google Shape;274;p25"/>
          <p:cNvCxnSpPr/>
          <p:nvPr/>
        </p:nvCxnSpPr>
        <p:spPr>
          <a:xfrm flipH="1">
            <a:off x="8752773" y="2174900"/>
            <a:ext cx="305400" cy="30360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25"/>
          <p:cNvSpPr/>
          <p:nvPr/>
        </p:nvSpPr>
        <p:spPr>
          <a:xfrm>
            <a:off x="3196350" y="1061975"/>
            <a:ext cx="1871400" cy="5319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Randomly generate official Voucher Numbers </a:t>
            </a:r>
            <a:r>
              <a:rPr lang="en-US" sz="1200"/>
              <a:t>(manually)</a:t>
            </a:r>
            <a:endParaRPr sz="1200"/>
          </a:p>
        </p:txBody>
      </p:sp>
      <p:cxnSp>
        <p:nvCxnSpPr>
          <p:cNvPr id="276" name="Google Shape;276;p25"/>
          <p:cNvCxnSpPr>
            <a:stCxn id="275" idx="3"/>
          </p:cNvCxnSpPr>
          <p:nvPr/>
        </p:nvCxnSpPr>
        <p:spPr>
          <a:xfrm>
            <a:off x="5067750" y="1327925"/>
            <a:ext cx="314100" cy="90300"/>
          </a:xfrm>
          <a:prstGeom prst="straightConnector1">
            <a:avLst/>
          </a:prstGeom>
          <a:noFill/>
          <a:ln cap="flat" cmpd="sng" w="9525">
            <a:solidFill>
              <a:schemeClr val="dk2"/>
            </a:solidFill>
            <a:prstDash val="solid"/>
            <a:round/>
            <a:headEnd len="med" w="med" type="none"/>
            <a:tailEnd len="med" w="med" type="triangle"/>
          </a:ln>
        </p:spPr>
      </p:cxnSp>
      <p:sp>
        <p:nvSpPr>
          <p:cNvPr id="277" name="Google Shape;277;p25"/>
          <p:cNvSpPr/>
          <p:nvPr/>
        </p:nvSpPr>
        <p:spPr>
          <a:xfrm>
            <a:off x="2801461" y="3543100"/>
            <a:ext cx="1871400" cy="8334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Order confirmation sent to Gifter from gift@koko</a:t>
            </a:r>
            <a:endParaRPr sz="1200"/>
          </a:p>
          <a:p>
            <a:pPr indent="0" lvl="0" marL="0" rtl="0" algn="ctr">
              <a:spcBef>
                <a:spcPts val="0"/>
              </a:spcBef>
              <a:spcAft>
                <a:spcPts val="0"/>
              </a:spcAft>
              <a:buNone/>
            </a:pPr>
            <a:r>
              <a:rPr lang="en-US" sz="1200"/>
              <a:t>(Auto/Manually??)</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3" name="Google Shape;283;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100"/>
              <a:buNone/>
            </a:pPr>
            <a:r>
              <a:rPr lang="en-US">
                <a:highlight>
                  <a:srgbClr val="00FF00"/>
                </a:highlight>
              </a:rPr>
              <a:t>2</a:t>
            </a:r>
            <a:r>
              <a:rPr lang="en-US">
                <a:highlight>
                  <a:srgbClr val="00FF00"/>
                </a:highlight>
              </a:rPr>
              <a:t>.  Voucher Redemption Process (Overview)</a:t>
            </a:r>
            <a:endParaRPr>
              <a:highlight>
                <a:srgbClr val="00FF00"/>
              </a:highlight>
            </a:endParaRPr>
          </a:p>
        </p:txBody>
      </p:sp>
      <p:sp>
        <p:nvSpPr>
          <p:cNvPr id="284" name="Google Shape;28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5" name="Google Shape;285;p26"/>
          <p:cNvSpPr/>
          <p:nvPr/>
        </p:nvSpPr>
        <p:spPr>
          <a:xfrm>
            <a:off x="446175" y="2254725"/>
            <a:ext cx="1871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Recipient Sends SMS or Whatsapp to Gift Line  with their Voucher Number </a:t>
            </a:r>
            <a:endParaRPr sz="1200"/>
          </a:p>
        </p:txBody>
      </p:sp>
      <p:sp>
        <p:nvSpPr>
          <p:cNvPr id="286" name="Google Shape;286;p26"/>
          <p:cNvSpPr/>
          <p:nvPr/>
        </p:nvSpPr>
        <p:spPr>
          <a:xfrm>
            <a:off x="2742236" y="22321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Voucher number validated and </a:t>
            </a:r>
            <a:r>
              <a:rPr lang="en-US" sz="1200"/>
              <a:t>Recipient</a:t>
            </a:r>
            <a:r>
              <a:rPr lang="en-US" sz="1200"/>
              <a:t> Phone number added</a:t>
            </a:r>
            <a:endParaRPr sz="1200"/>
          </a:p>
          <a:p>
            <a:pPr indent="0" lvl="0" marL="0" rtl="0" algn="ctr">
              <a:spcBef>
                <a:spcPts val="0"/>
              </a:spcBef>
              <a:spcAft>
                <a:spcPts val="0"/>
              </a:spcAft>
              <a:buNone/>
            </a:pPr>
            <a:r>
              <a:rPr lang="en-US" sz="1200"/>
              <a:t>to GOPlog (manually)</a:t>
            </a:r>
            <a:endParaRPr sz="1200"/>
          </a:p>
        </p:txBody>
      </p:sp>
      <p:sp>
        <p:nvSpPr>
          <p:cNvPr id="287" name="Google Shape;287;p26"/>
          <p:cNvSpPr/>
          <p:nvPr/>
        </p:nvSpPr>
        <p:spPr>
          <a:xfrm>
            <a:off x="4923300" y="2232100"/>
            <a:ext cx="20013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Verify that KOKO Account does not exist for Recipient Phone </a:t>
            </a:r>
            <a:r>
              <a:rPr lang="en-US" sz="1200">
                <a:solidFill>
                  <a:schemeClr val="dk1"/>
                </a:solidFill>
              </a:rPr>
              <a:t>(manually via KOKO Core)</a:t>
            </a:r>
            <a:endParaRPr sz="1200"/>
          </a:p>
        </p:txBody>
      </p:sp>
      <p:sp>
        <p:nvSpPr>
          <p:cNvPr id="288" name="Google Shape;288;p26"/>
          <p:cNvSpPr/>
          <p:nvPr/>
        </p:nvSpPr>
        <p:spPr>
          <a:xfrm>
            <a:off x="7211723" y="22321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Create new KOKO account (manually via KOKO Core)</a:t>
            </a:r>
            <a:endParaRPr sz="1200"/>
          </a:p>
        </p:txBody>
      </p:sp>
      <p:cxnSp>
        <p:nvCxnSpPr>
          <p:cNvPr id="289" name="Google Shape;289;p26"/>
          <p:cNvCxnSpPr>
            <a:endCxn id="286" idx="1"/>
          </p:cNvCxnSpPr>
          <p:nvPr/>
        </p:nvCxnSpPr>
        <p:spPr>
          <a:xfrm>
            <a:off x="2369636" y="2648800"/>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26"/>
          <p:cNvCxnSpPr/>
          <p:nvPr/>
        </p:nvCxnSpPr>
        <p:spPr>
          <a:xfrm>
            <a:off x="4653036" y="2648800"/>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26"/>
          <p:cNvCxnSpPr/>
          <p:nvPr/>
        </p:nvCxnSpPr>
        <p:spPr>
          <a:xfrm>
            <a:off x="6838311" y="2671425"/>
            <a:ext cx="372600" cy="0"/>
          </a:xfrm>
          <a:prstGeom prst="straightConnector1">
            <a:avLst/>
          </a:prstGeom>
          <a:noFill/>
          <a:ln cap="flat" cmpd="sng" w="9525">
            <a:solidFill>
              <a:schemeClr val="dk2"/>
            </a:solidFill>
            <a:prstDash val="solid"/>
            <a:round/>
            <a:headEnd len="med" w="med" type="none"/>
            <a:tailEnd len="med" w="med" type="triangle"/>
          </a:ln>
        </p:spPr>
      </p:cxnSp>
      <p:sp>
        <p:nvSpPr>
          <p:cNvPr id="292" name="Google Shape;292;p26"/>
          <p:cNvSpPr/>
          <p:nvPr/>
        </p:nvSpPr>
        <p:spPr>
          <a:xfrm>
            <a:off x="9710823" y="22321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Send KOKO Gift Welcome SMS (manually via KOKO Core)</a:t>
            </a:r>
            <a:endParaRPr sz="1200"/>
          </a:p>
        </p:txBody>
      </p:sp>
      <p:sp>
        <p:nvSpPr>
          <p:cNvPr id="293" name="Google Shape;293;p26"/>
          <p:cNvSpPr/>
          <p:nvPr/>
        </p:nvSpPr>
        <p:spPr>
          <a:xfrm>
            <a:off x="7281473" y="43476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Create order for Cooker kit </a:t>
            </a:r>
            <a:r>
              <a:rPr lang="en-US" sz="1200">
                <a:solidFill>
                  <a:schemeClr val="dk1"/>
                </a:solidFill>
              </a:rPr>
              <a:t>(manually via KOKO Core)</a:t>
            </a:r>
            <a:endParaRPr sz="1200"/>
          </a:p>
        </p:txBody>
      </p:sp>
      <p:sp>
        <p:nvSpPr>
          <p:cNvPr id="294" name="Google Shape;294;p26"/>
          <p:cNvSpPr/>
          <p:nvPr/>
        </p:nvSpPr>
        <p:spPr>
          <a:xfrm>
            <a:off x="4782373" y="43476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Set PIN</a:t>
            </a:r>
            <a:endParaRPr sz="1200"/>
          </a:p>
          <a:p>
            <a:pPr indent="0" lvl="0" marL="0" rtl="0" algn="ctr">
              <a:spcBef>
                <a:spcPts val="0"/>
              </a:spcBef>
              <a:spcAft>
                <a:spcPts val="0"/>
              </a:spcAft>
              <a:buClr>
                <a:schemeClr val="dk1"/>
              </a:buClr>
              <a:buSzPts val="1100"/>
              <a:buFont typeface="Arial"/>
              <a:buNone/>
            </a:pPr>
            <a:r>
              <a:rPr lang="en-US" sz="1200">
                <a:solidFill>
                  <a:schemeClr val="dk1"/>
                </a:solidFill>
              </a:rPr>
              <a:t>(manually via KOKO Core)</a:t>
            </a:r>
            <a:endParaRPr sz="1200"/>
          </a:p>
        </p:txBody>
      </p:sp>
      <p:sp>
        <p:nvSpPr>
          <p:cNvPr id="295" name="Google Shape;295;p26"/>
          <p:cNvSpPr/>
          <p:nvPr/>
        </p:nvSpPr>
        <p:spPr>
          <a:xfrm>
            <a:off x="9652698" y="4347600"/>
            <a:ext cx="1871400" cy="833400"/>
          </a:xfrm>
          <a:prstGeom prst="rect">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Top up new account with amount of Bundle</a:t>
            </a:r>
            <a:br>
              <a:rPr lang="en-US" sz="1200"/>
            </a:br>
            <a:r>
              <a:rPr lang="en-US" sz="1200">
                <a:solidFill>
                  <a:schemeClr val="dk1"/>
                </a:solidFill>
              </a:rPr>
              <a:t>(manually via KOKO Core)</a:t>
            </a:r>
            <a:endParaRPr sz="1200"/>
          </a:p>
        </p:txBody>
      </p:sp>
      <p:sp>
        <p:nvSpPr>
          <p:cNvPr id="296" name="Google Shape;296;p26"/>
          <p:cNvSpPr/>
          <p:nvPr/>
        </p:nvSpPr>
        <p:spPr>
          <a:xfrm>
            <a:off x="2433825" y="4347600"/>
            <a:ext cx="1871400" cy="83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Recipient visits KOKO Agent and uses their Phone Number &amp; PIN to collect Cooker </a:t>
            </a:r>
            <a:endParaRPr sz="1200"/>
          </a:p>
        </p:txBody>
      </p:sp>
      <p:cxnSp>
        <p:nvCxnSpPr>
          <p:cNvPr id="297" name="Google Shape;297;p26"/>
          <p:cNvCxnSpPr/>
          <p:nvPr/>
        </p:nvCxnSpPr>
        <p:spPr>
          <a:xfrm>
            <a:off x="9152886" y="2671425"/>
            <a:ext cx="372600" cy="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26"/>
          <p:cNvCxnSpPr/>
          <p:nvPr/>
        </p:nvCxnSpPr>
        <p:spPr>
          <a:xfrm flipH="1">
            <a:off x="9220700" y="4763150"/>
            <a:ext cx="412800" cy="120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26"/>
          <p:cNvCxnSpPr/>
          <p:nvPr/>
        </p:nvCxnSpPr>
        <p:spPr>
          <a:xfrm flipH="1">
            <a:off x="6818200" y="4763150"/>
            <a:ext cx="412800" cy="12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26"/>
          <p:cNvCxnSpPr/>
          <p:nvPr/>
        </p:nvCxnSpPr>
        <p:spPr>
          <a:xfrm flipH="1">
            <a:off x="4337400" y="4763150"/>
            <a:ext cx="412800" cy="120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p26"/>
          <p:cNvSpPr/>
          <p:nvPr/>
        </p:nvSpPr>
        <p:spPr>
          <a:xfrm>
            <a:off x="5170788" y="5543575"/>
            <a:ext cx="1094580" cy="783918"/>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SMS sent</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(auto)</a:t>
            </a:r>
            <a:endParaRPr>
              <a:solidFill>
                <a:schemeClr val="dk1"/>
              </a:solidFill>
              <a:latin typeface="Nunito SemiBold"/>
              <a:ea typeface="Nunito SemiBold"/>
              <a:cs typeface="Nunito SemiBold"/>
              <a:sym typeface="Nunito SemiBold"/>
            </a:endParaRPr>
          </a:p>
        </p:txBody>
      </p:sp>
      <p:sp>
        <p:nvSpPr>
          <p:cNvPr id="302" name="Google Shape;302;p26"/>
          <p:cNvSpPr/>
          <p:nvPr/>
        </p:nvSpPr>
        <p:spPr>
          <a:xfrm>
            <a:off x="9870163" y="5543575"/>
            <a:ext cx="1094580" cy="783918"/>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SMS sent</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(auto)</a:t>
            </a:r>
            <a:endParaRPr>
              <a:solidFill>
                <a:schemeClr val="dk1"/>
              </a:solidFill>
              <a:latin typeface="Nunito SemiBold"/>
              <a:ea typeface="Nunito SemiBold"/>
              <a:cs typeface="Nunito SemiBold"/>
              <a:sym typeface="Nunito SemiBold"/>
            </a:endParaRPr>
          </a:p>
        </p:txBody>
      </p:sp>
      <p:sp>
        <p:nvSpPr>
          <p:cNvPr id="303" name="Google Shape;303;p26"/>
          <p:cNvSpPr/>
          <p:nvPr/>
        </p:nvSpPr>
        <p:spPr>
          <a:xfrm>
            <a:off x="7669875" y="5543575"/>
            <a:ext cx="1094580" cy="783918"/>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SMS sent</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(auto)</a:t>
            </a:r>
            <a:endParaRPr>
              <a:solidFill>
                <a:schemeClr val="dk1"/>
              </a:solidFill>
              <a:latin typeface="Nunito SemiBold"/>
              <a:ea typeface="Nunito SemiBold"/>
              <a:cs typeface="Nunito SemiBold"/>
              <a:sym typeface="Nunito SemiBold"/>
            </a:endParaRPr>
          </a:p>
        </p:txBody>
      </p:sp>
      <p:sp>
        <p:nvSpPr>
          <p:cNvPr id="304" name="Google Shape;304;p26"/>
          <p:cNvSpPr/>
          <p:nvPr/>
        </p:nvSpPr>
        <p:spPr>
          <a:xfrm>
            <a:off x="9870163" y="1096925"/>
            <a:ext cx="1094580" cy="783918"/>
          </a:xfrm>
          <a:prstGeom prst="flowChartDocumen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SMS sent</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(auto)</a:t>
            </a:r>
            <a:endParaRPr>
              <a:solidFill>
                <a:schemeClr val="dk1"/>
              </a:solidFill>
              <a:latin typeface="Nunito SemiBold"/>
              <a:ea typeface="Nunito SemiBold"/>
              <a:cs typeface="Nunito SemiBold"/>
              <a:sym typeface="Nunito SemiBold"/>
            </a:endParaRPr>
          </a:p>
        </p:txBody>
      </p:sp>
      <p:cxnSp>
        <p:nvCxnSpPr>
          <p:cNvPr id="305" name="Google Shape;305;p26"/>
          <p:cNvCxnSpPr/>
          <p:nvPr/>
        </p:nvCxnSpPr>
        <p:spPr>
          <a:xfrm flipH="1" rot="10800000">
            <a:off x="10320498" y="1919975"/>
            <a:ext cx="111900" cy="273000"/>
          </a:xfrm>
          <a:prstGeom prst="straightConnector1">
            <a:avLst/>
          </a:prstGeom>
          <a:noFill/>
          <a:ln cap="flat" cmpd="sng" w="9525">
            <a:solidFill>
              <a:schemeClr val="dk2"/>
            </a:solidFill>
            <a:prstDash val="dot"/>
            <a:round/>
            <a:headEnd len="med" w="med" type="none"/>
            <a:tailEnd len="med" w="med" type="triangle"/>
          </a:ln>
        </p:spPr>
      </p:cxnSp>
      <p:cxnSp>
        <p:nvCxnSpPr>
          <p:cNvPr id="306" name="Google Shape;306;p26"/>
          <p:cNvCxnSpPr/>
          <p:nvPr/>
        </p:nvCxnSpPr>
        <p:spPr>
          <a:xfrm>
            <a:off x="10366998" y="5215588"/>
            <a:ext cx="18900" cy="293400"/>
          </a:xfrm>
          <a:prstGeom prst="straightConnector1">
            <a:avLst/>
          </a:prstGeom>
          <a:noFill/>
          <a:ln cap="flat" cmpd="sng" w="9525">
            <a:solidFill>
              <a:schemeClr val="dk2"/>
            </a:solidFill>
            <a:prstDash val="dot"/>
            <a:round/>
            <a:headEnd len="med" w="med" type="none"/>
            <a:tailEnd len="med" w="med" type="triangle"/>
          </a:ln>
        </p:spPr>
      </p:cxnSp>
      <p:cxnSp>
        <p:nvCxnSpPr>
          <p:cNvPr id="307" name="Google Shape;307;p26"/>
          <p:cNvCxnSpPr/>
          <p:nvPr/>
        </p:nvCxnSpPr>
        <p:spPr>
          <a:xfrm>
            <a:off x="8137973" y="5215588"/>
            <a:ext cx="18900" cy="293400"/>
          </a:xfrm>
          <a:prstGeom prst="straightConnector1">
            <a:avLst/>
          </a:prstGeom>
          <a:noFill/>
          <a:ln cap="flat" cmpd="sng" w="9525">
            <a:solidFill>
              <a:schemeClr val="dk2"/>
            </a:solidFill>
            <a:prstDash val="dot"/>
            <a:round/>
            <a:headEnd len="med" w="med" type="none"/>
            <a:tailEnd len="med" w="med" type="triangle"/>
          </a:ln>
        </p:spPr>
      </p:cxnSp>
      <p:cxnSp>
        <p:nvCxnSpPr>
          <p:cNvPr id="308" name="Google Shape;308;p26"/>
          <p:cNvCxnSpPr/>
          <p:nvPr/>
        </p:nvCxnSpPr>
        <p:spPr>
          <a:xfrm>
            <a:off x="5708635" y="5215588"/>
            <a:ext cx="18900" cy="293400"/>
          </a:xfrm>
          <a:prstGeom prst="straightConnector1">
            <a:avLst/>
          </a:prstGeom>
          <a:noFill/>
          <a:ln cap="flat" cmpd="sng" w="9525">
            <a:solidFill>
              <a:schemeClr val="dk2"/>
            </a:solidFill>
            <a:prstDash val="dot"/>
            <a:round/>
            <a:headEnd len="med" w="med" type="none"/>
            <a:tailEnd len="med" w="med" type="triangle"/>
          </a:ln>
        </p:spPr>
      </p:cxnSp>
      <p:sp>
        <p:nvSpPr>
          <p:cNvPr id="309" name="Google Shape;309;p26"/>
          <p:cNvSpPr/>
          <p:nvPr/>
        </p:nvSpPr>
        <p:spPr>
          <a:xfrm>
            <a:off x="5869950" y="3404475"/>
            <a:ext cx="2568834" cy="641898"/>
          </a:xfrm>
          <a:prstGeom prst="flowChartDocumen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u="sng">
                <a:solidFill>
                  <a:schemeClr val="hlink"/>
                </a:solidFill>
                <a:latin typeface="Nunito"/>
                <a:ea typeface="Nunito"/>
                <a:cs typeface="Nunito"/>
                <a:sym typeface="Nunito"/>
                <a:hlinkClick r:id="rId4"/>
              </a:rPr>
              <a:t>Gift Order Processing Log</a:t>
            </a:r>
            <a:r>
              <a:rPr b="1" lang="en-US">
                <a:solidFill>
                  <a:schemeClr val="dk1"/>
                </a:solidFill>
                <a:latin typeface="Nunito"/>
                <a:ea typeface="Nunito"/>
                <a:cs typeface="Nunito"/>
                <a:sym typeface="Nunito"/>
              </a:rPr>
              <a:t> </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SemiBold"/>
              <a:ea typeface="Nunito SemiBold"/>
              <a:cs typeface="Nunito SemiBold"/>
              <a:sym typeface="Nunito SemiBold"/>
            </a:endParaRPr>
          </a:p>
        </p:txBody>
      </p:sp>
      <p:cxnSp>
        <p:nvCxnSpPr>
          <p:cNvPr id="310" name="Google Shape;310;p26"/>
          <p:cNvCxnSpPr>
            <a:endCxn id="295" idx="0"/>
          </p:cNvCxnSpPr>
          <p:nvPr/>
        </p:nvCxnSpPr>
        <p:spPr>
          <a:xfrm flipH="1">
            <a:off x="10588398" y="3062700"/>
            <a:ext cx="48600" cy="12849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26"/>
          <p:cNvCxnSpPr>
            <a:stCxn id="309" idx="1"/>
          </p:cNvCxnSpPr>
          <p:nvPr/>
        </p:nvCxnSpPr>
        <p:spPr>
          <a:xfrm rot="10800000">
            <a:off x="4228650" y="3203424"/>
            <a:ext cx="1641300" cy="522000"/>
          </a:xfrm>
          <a:prstGeom prst="straightConnector1">
            <a:avLst/>
          </a:prstGeom>
          <a:noFill/>
          <a:ln cap="flat" cmpd="sng" w="9525">
            <a:solidFill>
              <a:schemeClr val="dk2"/>
            </a:solidFill>
            <a:prstDash val="dot"/>
            <a:round/>
            <a:headEnd len="med" w="med" type="triangle"/>
            <a:tailEnd len="med" w="med" type="triangle"/>
          </a:ln>
        </p:spPr>
      </p:cxnSp>
      <p:cxnSp>
        <p:nvCxnSpPr>
          <p:cNvPr id="312" name="Google Shape;312;p26"/>
          <p:cNvCxnSpPr/>
          <p:nvPr/>
        </p:nvCxnSpPr>
        <p:spPr>
          <a:xfrm rot="10800000">
            <a:off x="5978975" y="3155625"/>
            <a:ext cx="332700" cy="192000"/>
          </a:xfrm>
          <a:prstGeom prst="straightConnector1">
            <a:avLst/>
          </a:prstGeom>
          <a:noFill/>
          <a:ln cap="flat" cmpd="sng" w="9525">
            <a:solidFill>
              <a:schemeClr val="dk2"/>
            </a:solidFill>
            <a:prstDash val="dot"/>
            <a:round/>
            <a:headEnd len="med" w="med" type="triangle"/>
            <a:tailEnd len="med" w="med" type="triangle"/>
          </a:ln>
        </p:spPr>
      </p:cxnSp>
      <p:cxnSp>
        <p:nvCxnSpPr>
          <p:cNvPr id="313" name="Google Shape;313;p26"/>
          <p:cNvCxnSpPr>
            <a:endCxn id="288" idx="2"/>
          </p:cNvCxnSpPr>
          <p:nvPr/>
        </p:nvCxnSpPr>
        <p:spPr>
          <a:xfrm flipH="1" rot="10800000">
            <a:off x="7892423" y="3065500"/>
            <a:ext cx="255000" cy="293700"/>
          </a:xfrm>
          <a:prstGeom prst="straightConnector1">
            <a:avLst/>
          </a:prstGeom>
          <a:noFill/>
          <a:ln cap="flat" cmpd="sng" w="9525">
            <a:solidFill>
              <a:schemeClr val="dk2"/>
            </a:solidFill>
            <a:prstDash val="dot"/>
            <a:round/>
            <a:headEnd len="med" w="med" type="triangle"/>
            <a:tailEnd len="med" w="med" type="triangle"/>
          </a:ln>
        </p:spPr>
      </p:cxnSp>
      <p:cxnSp>
        <p:nvCxnSpPr>
          <p:cNvPr id="314" name="Google Shape;314;p26"/>
          <p:cNvCxnSpPr/>
          <p:nvPr/>
        </p:nvCxnSpPr>
        <p:spPr>
          <a:xfrm flipH="1" rot="10800000">
            <a:off x="8509448" y="3266150"/>
            <a:ext cx="998700" cy="386700"/>
          </a:xfrm>
          <a:prstGeom prst="straightConnector1">
            <a:avLst/>
          </a:prstGeom>
          <a:noFill/>
          <a:ln cap="flat" cmpd="sng" w="9525">
            <a:solidFill>
              <a:schemeClr val="dk2"/>
            </a:solidFill>
            <a:prstDash val="dot"/>
            <a:round/>
            <a:headEnd len="med" w="med" type="triangle"/>
            <a:tailEnd len="med" w="med" type="triangle"/>
          </a:ln>
        </p:spPr>
      </p:cxnSp>
      <p:cxnSp>
        <p:nvCxnSpPr>
          <p:cNvPr id="315" name="Google Shape;315;p26"/>
          <p:cNvCxnSpPr/>
          <p:nvPr/>
        </p:nvCxnSpPr>
        <p:spPr>
          <a:xfrm>
            <a:off x="8509448" y="3899900"/>
            <a:ext cx="975600" cy="180000"/>
          </a:xfrm>
          <a:prstGeom prst="straightConnector1">
            <a:avLst/>
          </a:prstGeom>
          <a:noFill/>
          <a:ln cap="flat" cmpd="sng" w="9525">
            <a:solidFill>
              <a:schemeClr val="dk2"/>
            </a:solidFill>
            <a:prstDash val="dot"/>
            <a:round/>
            <a:headEnd len="med" w="med" type="triangle"/>
            <a:tailEnd len="med" w="med" type="triangle"/>
          </a:ln>
        </p:spPr>
      </p:cxnSp>
      <p:cxnSp>
        <p:nvCxnSpPr>
          <p:cNvPr id="316" name="Google Shape;316;p26"/>
          <p:cNvCxnSpPr/>
          <p:nvPr/>
        </p:nvCxnSpPr>
        <p:spPr>
          <a:xfrm>
            <a:off x="7659623" y="3992875"/>
            <a:ext cx="360900" cy="226500"/>
          </a:xfrm>
          <a:prstGeom prst="straightConnector1">
            <a:avLst/>
          </a:prstGeom>
          <a:noFill/>
          <a:ln cap="flat" cmpd="sng" w="9525">
            <a:solidFill>
              <a:schemeClr val="dk2"/>
            </a:solidFill>
            <a:prstDash val="dot"/>
            <a:round/>
            <a:headEnd len="med" w="med" type="triangle"/>
            <a:tailEnd len="med" w="med" type="triangle"/>
          </a:ln>
        </p:spPr>
      </p:cxnSp>
      <p:cxnSp>
        <p:nvCxnSpPr>
          <p:cNvPr id="317" name="Google Shape;317;p26"/>
          <p:cNvCxnSpPr/>
          <p:nvPr/>
        </p:nvCxnSpPr>
        <p:spPr>
          <a:xfrm flipH="1">
            <a:off x="6067475" y="4079925"/>
            <a:ext cx="244200" cy="139500"/>
          </a:xfrm>
          <a:prstGeom prst="straightConnector1">
            <a:avLst/>
          </a:prstGeom>
          <a:noFill/>
          <a:ln cap="flat" cmpd="sng" w="9525">
            <a:solidFill>
              <a:schemeClr val="dk2"/>
            </a:solidFill>
            <a:prstDash val="dot"/>
            <a:round/>
            <a:headEnd len="med" w="med" type="triangle"/>
            <a:tailEnd len="med" w="med" type="triangle"/>
          </a:ln>
        </p:spPr>
      </p:cxnSp>
      <p:sp>
        <p:nvSpPr>
          <p:cNvPr id="318" name="Google Shape;318;p26"/>
          <p:cNvSpPr txBox="1"/>
          <p:nvPr/>
        </p:nvSpPr>
        <p:spPr>
          <a:xfrm>
            <a:off x="1498550" y="6284625"/>
            <a:ext cx="9398700" cy="9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latin typeface="Nunito SemiBold"/>
                <a:ea typeface="Nunito SemiBold"/>
                <a:cs typeface="Nunito SemiBold"/>
                <a:sym typeface="Nunito SemiBold"/>
              </a:rPr>
              <a:t>(see Detailed Process walkthrough &amp; FAQs section later for how to handle exceptions to these processes, etc.) </a:t>
            </a:r>
            <a:endParaRPr i="1">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p:nvPr/>
        </p:nvSpPr>
        <p:spPr>
          <a:xfrm>
            <a:off x="337100" y="2695425"/>
            <a:ext cx="5602500" cy="534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326" name="Google Shape;326;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Nomenclature</a:t>
            </a:r>
            <a:endParaRPr/>
          </a:p>
          <a:p>
            <a:pPr indent="0" lvl="0" marL="0" rtl="0" algn="l">
              <a:spcBef>
                <a:spcPts val="1000"/>
              </a:spcBef>
              <a:spcAft>
                <a:spcPts val="0"/>
              </a:spcAft>
              <a:buNone/>
            </a:pPr>
            <a:r>
              <a:rPr lang="en-US"/>
              <a:t>Overview of Gifting Process  (3 slides)</a:t>
            </a:r>
            <a:endParaRPr/>
          </a:p>
          <a:p>
            <a:pPr indent="0" lvl="0" marL="0" rtl="0" algn="l">
              <a:spcBef>
                <a:spcPts val="1000"/>
              </a:spcBef>
              <a:spcAft>
                <a:spcPts val="0"/>
              </a:spcAft>
              <a:buNone/>
            </a:pPr>
            <a:r>
              <a:rPr lang="en-US"/>
              <a:t>Screenshots of final Gift Website, Gift Voucher  (&amp; Whatsapp TBC)</a:t>
            </a:r>
            <a:endParaRPr/>
          </a:p>
          <a:p>
            <a:pPr indent="0" lvl="0" marL="0" rtl="0" algn="l">
              <a:spcBef>
                <a:spcPts val="1000"/>
              </a:spcBef>
              <a:spcAft>
                <a:spcPts val="0"/>
              </a:spcAft>
              <a:buNone/>
            </a:pPr>
            <a:r>
              <a:rPr lang="en-US"/>
              <a:t>Detail walk through of “1. Voucher Issuance Process”</a:t>
            </a:r>
            <a:endParaRPr/>
          </a:p>
          <a:p>
            <a:pPr indent="0" lvl="0" marL="0" rtl="0" algn="l">
              <a:spcBef>
                <a:spcPts val="1000"/>
              </a:spcBef>
              <a:spcAft>
                <a:spcPts val="0"/>
              </a:spcAft>
              <a:buNone/>
            </a:pPr>
            <a:r>
              <a:rPr lang="en-US"/>
              <a:t>Detail walk through of “2. Voucher Redemption Process”</a:t>
            </a:r>
            <a:endParaRPr/>
          </a:p>
          <a:p>
            <a:pPr indent="0" lvl="0" marL="0" rtl="0" algn="l">
              <a:spcBef>
                <a:spcPts val="1000"/>
              </a:spcBef>
              <a:spcAft>
                <a:spcPts val="0"/>
              </a:spcAft>
              <a:buNone/>
            </a:pPr>
            <a:r>
              <a:rPr lang="en-US"/>
              <a:t>FAQs - open issues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27" name="Google Shape;327;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